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94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82" r:id="rId16"/>
    <p:sldId id="286" r:id="rId17"/>
    <p:sldId id="285" r:id="rId18"/>
    <p:sldId id="287" r:id="rId19"/>
    <p:sldId id="283" r:id="rId20"/>
    <p:sldId id="284" r:id="rId21"/>
    <p:sldId id="267" r:id="rId22"/>
    <p:sldId id="268" r:id="rId23"/>
    <p:sldId id="269" r:id="rId24"/>
    <p:sldId id="270" r:id="rId25"/>
    <p:sldId id="271" r:id="rId26"/>
    <p:sldId id="272" r:id="rId27"/>
    <p:sldId id="276" r:id="rId28"/>
    <p:sldId id="277" r:id="rId29"/>
    <p:sldId id="278" r:id="rId30"/>
    <p:sldId id="279" r:id="rId31"/>
    <p:sldId id="280" r:id="rId32"/>
    <p:sldId id="281" r:id="rId33"/>
    <p:sldId id="273" r:id="rId34"/>
    <p:sldId id="274" r:id="rId35"/>
    <p:sldId id="288" r:id="rId36"/>
    <p:sldId id="289" r:id="rId37"/>
    <p:sldId id="293" r:id="rId38"/>
    <p:sldId id="292" r:id="rId39"/>
    <p:sldId id="275" r:id="rId40"/>
  </p:sldIdLst>
  <p:sldSz cx="12192000" cy="6858000"/>
  <p:notesSz cx="6858000" cy="12192000"/>
  <p:embeddedFontLst>
    <p:embeddedFont>
      <p:font typeface="MiSans" pitchFamily="34" charset="-122"/>
      <p:regular r:id="rId4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4" Type="http://schemas.openxmlformats.org/officeDocument/2006/relationships/font" Target="fonts/font1.fntdata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github.com/sby430/" TargetMode="External"/><Relationship Id="rId1" Type="http://schemas.openxmlformats.org/officeDocument/2006/relationships/hyperlink" Target="https://www.bilibili.com/video/BV1kErsBrEDJ/?spm_id_from=333.1387.homepage.video_card.click&amp;vd_source=583304a0e892023046ff0df19f2fff92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0" y="0"/>
            <a:ext cx="12187555" cy="6875780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4" name="Text 2"/>
          <p:cNvSpPr/>
          <p:nvPr/>
        </p:nvSpPr>
        <p:spPr>
          <a:xfrm>
            <a:off x="859790" y="1950085"/>
            <a:ext cx="6831330" cy="211582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2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医院门诊管理系统数据库设计与实现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0" name="Shape 8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2" name="Shape 10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4" name="Shape 12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6" name="Shape 14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7" name="Shape 15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8" name="Shape 16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9" name="Shape 17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20" name="Shape 18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5" name="文本框 4"/>
          <p:cNvSpPr txBox="1"/>
          <p:nvPr userDrawn="1"/>
        </p:nvSpPr>
        <p:spPr>
          <a:xfrm>
            <a:off x="984590" y="4601464"/>
            <a:ext cx="9431020" cy="36830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石镔岩    宋佳   孙以恒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4" name="Shape 2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5" name="Shape 3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9" name="Shape 7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1" name="Shape 9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2" name="Shape 1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3" name="Shape 11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4" name="Shape 12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Shape 13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7" name="Text 15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模型与关系设计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515235" y="1350010"/>
            <a:ext cx="7161530" cy="12554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72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Text 1"/>
          <p:cNvSpPr/>
          <p:nvPr/>
        </p:nvSpPr>
        <p:spPr>
          <a:xfrm>
            <a:off x="582930" y="455295"/>
            <a:ext cx="10151745" cy="607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概念模型：核心实体抽象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flipH="1" flipV="1">
            <a:off x="-11430" y="6449060"/>
            <a:ext cx="12211685" cy="408940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402E7F"/>
          </a:solidFill>
        </p:spPr>
      </p:sp>
      <p:sp>
        <p:nvSpPr>
          <p:cNvPr id="5" name="Shape 3"/>
          <p:cNvSpPr/>
          <p:nvPr/>
        </p:nvSpPr>
        <p:spPr>
          <a:xfrm>
            <a:off x="4418330" y="1447800"/>
            <a:ext cx="215265" cy="214630"/>
          </a:xfrm>
          <a:prstGeom prst="ellipse">
            <a:avLst/>
          </a:prstGeom>
          <a:solidFill>
            <a:srgbClr val="402E7F"/>
          </a:solidFill>
        </p:spPr>
      </p:sp>
      <p:sp>
        <p:nvSpPr>
          <p:cNvPr id="6" name="Shape 4"/>
          <p:cNvSpPr/>
          <p:nvPr/>
        </p:nvSpPr>
        <p:spPr>
          <a:xfrm>
            <a:off x="4415155" y="3568700"/>
            <a:ext cx="337185" cy="336550"/>
          </a:xfrm>
          <a:prstGeom prst="ellipse">
            <a:avLst/>
          </a:prstGeom>
          <a:solidFill>
            <a:srgbClr val="402E7F"/>
          </a:solidFill>
        </p:spPr>
      </p:sp>
      <p:sp>
        <p:nvSpPr>
          <p:cNvPr id="7" name="Shape 5"/>
          <p:cNvSpPr/>
          <p:nvPr/>
        </p:nvSpPr>
        <p:spPr>
          <a:xfrm>
            <a:off x="4383405" y="1523365"/>
            <a:ext cx="7829550" cy="1828800"/>
          </a:xfrm>
          <a:custGeom>
            <a:avLst/>
            <a:gdLst/>
            <a:ahLst/>
            <a:cxnLst/>
            <a:rect l="l" t="t" r="r" b="b"/>
            <a:pathLst>
              <a:path w="7829550" h="1828800">
                <a:moveTo>
                  <a:pt x="0" y="914400"/>
                </a:moveTo>
                <a:cubicBezTo>
                  <a:pt x="0" y="409575"/>
                  <a:pt x="409575" y="0"/>
                  <a:pt x="914400" y="0"/>
                </a:cubicBezTo>
                <a:lnTo>
                  <a:pt x="7829550" y="0"/>
                </a:lnTo>
                <a:lnTo>
                  <a:pt x="7829550" y="1828800"/>
                </a:lnTo>
                <a:lnTo>
                  <a:pt x="914400" y="1828800"/>
                </a:lnTo>
                <a:cubicBezTo>
                  <a:pt x="409575" y="1828800"/>
                  <a:pt x="0" y="1419225"/>
                  <a:pt x="0" y="914400"/>
                </a:cubicBezTo>
                <a:close/>
              </a:path>
            </a:pathLst>
          </a:custGeom>
          <a:solidFill>
            <a:srgbClr val="402E7F"/>
          </a:solidFill>
        </p:spPr>
      </p:sp>
      <p:sp>
        <p:nvSpPr>
          <p:cNvPr id="8" name="Shape 6"/>
          <p:cNvSpPr/>
          <p:nvPr/>
        </p:nvSpPr>
        <p:spPr>
          <a:xfrm>
            <a:off x="4383405" y="3875405"/>
            <a:ext cx="7829550" cy="1828800"/>
          </a:xfrm>
          <a:custGeom>
            <a:avLst/>
            <a:gdLst/>
            <a:ahLst/>
            <a:cxnLst/>
            <a:rect l="l" t="t" r="r" b="b"/>
            <a:pathLst>
              <a:path w="7829550" h="1828800">
                <a:moveTo>
                  <a:pt x="0" y="914400"/>
                </a:moveTo>
                <a:cubicBezTo>
                  <a:pt x="0" y="409575"/>
                  <a:pt x="409575" y="0"/>
                  <a:pt x="914400" y="0"/>
                </a:cubicBezTo>
                <a:lnTo>
                  <a:pt x="7829550" y="0"/>
                </a:lnTo>
                <a:lnTo>
                  <a:pt x="7829550" y="1828800"/>
                </a:lnTo>
                <a:lnTo>
                  <a:pt x="914400" y="1828800"/>
                </a:lnTo>
                <a:cubicBezTo>
                  <a:pt x="409575" y="1828800"/>
                  <a:pt x="0" y="1419225"/>
                  <a:pt x="0" y="914400"/>
                </a:cubicBezTo>
                <a:close/>
              </a:path>
            </a:pathLst>
          </a:custGeom>
          <a:solidFill>
            <a:srgbClr val="402E7F"/>
          </a:solidFill>
        </p:spPr>
      </p:sp>
      <p:sp>
        <p:nvSpPr>
          <p:cNvPr id="9" name="Text 7"/>
          <p:cNvSpPr/>
          <p:nvPr/>
        </p:nvSpPr>
        <p:spPr>
          <a:xfrm>
            <a:off x="760730" y="1565275"/>
            <a:ext cx="3185795" cy="4766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实体识别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60730" y="2376805"/>
            <a:ext cx="3186430" cy="356552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30000"/>
              </a:lnSpc>
            </a:pPr>
            <a:r>
              <a:rPr lang="en-US" sz="18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抽象出患者、医生、科室、诊室、预约记录、就诊记录、缴费记录七类核心实体，覆盖门诊全流程，确保无业务遗漏。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48250" y="1704975"/>
            <a:ext cx="6750050" cy="4152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关系类型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048250" y="2110740"/>
            <a:ext cx="6749415" cy="73140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患者与预约、就诊、缴费均为一对多；科室与医生、诊室一对多；医生与就诊一对多，形成层次清晰的业务链条。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048250" y="4057015"/>
            <a:ext cx="6750050" cy="4152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E-R图价值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048250" y="4462780"/>
            <a:ext cx="6749415" cy="73140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图形化展示实体属性与联系，为技术团队与业务方提供共同语言，减少需求误解，为后续逻辑设计奠定共识基础。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793750" y="1776730"/>
            <a:ext cx="10858500" cy="3921125"/>
          </a:xfrm>
          <a:prstGeom prst="roundRect">
            <a:avLst>
              <a:gd name="adj" fmla="val 5208"/>
            </a:avLst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4" name="Shape 2"/>
          <p:cNvSpPr/>
          <p:nvPr/>
        </p:nvSpPr>
        <p:spPr>
          <a:xfrm>
            <a:off x="666750" y="1649730"/>
            <a:ext cx="10858500" cy="3921125"/>
          </a:xfrm>
          <a:prstGeom prst="roundRect">
            <a:avLst>
              <a:gd name="adj" fmla="val 5208"/>
            </a:avLst>
          </a:prstGeom>
          <a:solidFill>
            <a:srgbClr val="FFFFFF"/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82930" y="455295"/>
            <a:ext cx="10151745" cy="607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关系模型：表结构有机整体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16200000" flipH="1" flipV="1">
            <a:off x="5789295" y="455295"/>
            <a:ext cx="615950" cy="12192000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402E7F"/>
          </a:solidFill>
        </p:spPr>
      </p:sp>
      <p:sp>
        <p:nvSpPr>
          <p:cNvPr id="7" name="Text 5"/>
          <p:cNvSpPr/>
          <p:nvPr/>
        </p:nvSpPr>
        <p:spPr>
          <a:xfrm>
            <a:off x="1005840" y="1909445"/>
            <a:ext cx="2906820" cy="3845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主外键约束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05840" y="2496820"/>
            <a:ext cx="4495428" cy="1843371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所有表均设自增主键，确保行级唯一；通过外键级联更新与删除，保证预约、就诊、缴费之间的参照完整性，杜绝孤儿记录。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265160" y="1909445"/>
            <a:ext cx="2906820" cy="3845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第三范式落地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851215" y="2496820"/>
            <a:ext cx="4321610" cy="1843371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将重复组拆分为独立表，消除传递依赖，例如科室电话只保存在科室表，避免医生表冗余，提高更新一致性与存储效率。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 rot="5940000">
            <a:off x="328454" y="404837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文本框 2"/>
          <p:cNvSpPr txBox="1"/>
          <p:nvPr userDrawn="1"/>
        </p:nvSpPr>
        <p:spPr>
          <a:xfrm>
            <a:off x="559594" y="616307"/>
            <a:ext cx="3535680" cy="58356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altLang="zh-CN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ER</a:t>
            </a:r>
            <a:r>
              <a:rPr lang="zh-CN" altLang="en-US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图</a:t>
            </a:r>
            <a:endParaRPr lang="zh-CN" altLang="en-US" sz="3200" b="1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pic>
        <p:nvPicPr>
          <p:cNvPr id="5" name="图片 4" descr="post_object_image_338037117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0052" y="364590"/>
            <a:ext cx="6053276" cy="640935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 rot="5940000">
            <a:off x="328454" y="404837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文本框 2"/>
          <p:cNvSpPr txBox="1"/>
          <p:nvPr userDrawn="1"/>
        </p:nvSpPr>
        <p:spPr>
          <a:xfrm>
            <a:off x="559594" y="616307"/>
            <a:ext cx="3535680" cy="58356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altLang="zh-CN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ER</a:t>
            </a:r>
            <a:r>
              <a:rPr lang="zh-CN" altLang="en-US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图分析</a:t>
            </a:r>
            <a:endParaRPr lang="zh-CN" altLang="en-US" sz="3200" b="1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214312" y="1283018"/>
            <a:ext cx="3467100" cy="3692525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en-US" altLang="zh-CN"/>
              <a:t>1️⃣ </a:t>
            </a:r>
            <a:r>
              <a:rPr lang="zh-CN" altLang="en-US" b="1"/>
              <a:t>患者（</a:t>
            </a:r>
            <a:r>
              <a:rPr lang="en-US" altLang="zh-CN" b="1">
                <a:cs typeface="Arial" panose="020B0604020202020204" pitchFamily="34" charset="0"/>
              </a:rPr>
              <a:t>Patient</a:t>
            </a:r>
            <a:r>
              <a:rPr lang="zh-CN" altLang="en-US" b="1">
                <a:cs typeface="Arial" panose="020B0604020202020204" pitchFamily="34" charset="0"/>
              </a:rPr>
              <a:t>）</a:t>
            </a:r>
            <a:endParaRPr lang="zh-CN" altLang="en-US" b="1">
              <a:cs typeface="Arial" panose="020B0604020202020204" pitchFamily="34" charset="0"/>
            </a:endParaRPr>
          </a:p>
          <a:p>
            <a:r>
              <a:rPr lang="zh-CN" altLang="en-US" b="1"/>
              <a:t>实体：患者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患者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PatientID</a:t>
            </a:r>
            <a:r>
              <a:rPr lang="zh-CN" altLang="en-US" b="1"/>
              <a:t>，主键）姓名性别身份证号联系电话医保类型注册时间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说明：</a:t>
            </a:r>
            <a:endParaRPr lang="zh-CN" altLang="en-US" b="1"/>
          </a:p>
          <a:p>
            <a:r>
              <a:rPr lang="zh-CN" altLang="en-US" b="1"/>
              <a:t>患者是医院系统中的核心对象，可进行预约、就诊和缴费。</a:t>
            </a:r>
            <a:endParaRPr lang="zh-CN" altLang="en-US" b="1"/>
          </a:p>
        </p:txBody>
      </p:sp>
      <p:sp>
        <p:nvSpPr>
          <p:cNvPr id="6" name="文本框 5"/>
          <p:cNvSpPr txBox="1"/>
          <p:nvPr userDrawn="1"/>
        </p:nvSpPr>
        <p:spPr>
          <a:xfrm>
            <a:off x="4379119" y="1283018"/>
            <a:ext cx="3433763" cy="286131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en-US" altLang="zh-CN"/>
              <a:t>2️⃣ </a:t>
            </a:r>
            <a:r>
              <a:rPr lang="zh-CN" altLang="en-US" b="1"/>
              <a:t>科室（</a:t>
            </a:r>
            <a:r>
              <a:rPr lang="en-US" altLang="zh-CN" b="1"/>
              <a:t>Department</a:t>
            </a:r>
            <a:r>
              <a:rPr lang="zh-CN" altLang="en-US" b="1"/>
              <a:t>）实体：科室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科室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DepartmentID</a:t>
            </a:r>
            <a:r>
              <a:rPr lang="zh-CN" altLang="en-US" b="1"/>
              <a:t>，主键）</a:t>
            </a:r>
            <a:endParaRPr lang="zh-CN" altLang="en-US" b="1"/>
          </a:p>
          <a:p>
            <a:r>
              <a:rPr lang="zh-CN" altLang="en-US" b="1"/>
              <a:t>科室名称科室描述负责人</a:t>
            </a:r>
            <a:r>
              <a:rPr lang="en-US" altLang="zh-CN" b="1"/>
              <a:t>ID</a:t>
            </a:r>
            <a:r>
              <a:rPr lang="zh-CN" altLang="en-US" b="1"/>
              <a:t>（外键，关联医生）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说明：</a:t>
            </a:r>
            <a:endParaRPr lang="zh-CN" altLang="en-US" b="1"/>
          </a:p>
          <a:p>
            <a:r>
              <a:rPr lang="zh-CN" altLang="en-US" b="1"/>
              <a:t>科室是医院的组织单元，一个科室可包含多名医生和多个诊室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8405812" y="1283018"/>
            <a:ext cx="3409950" cy="6185535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en-US" altLang="zh-CN"/>
              <a:t>3️⃣ </a:t>
            </a:r>
            <a:r>
              <a:rPr lang="zh-CN" altLang="en-US" b="1"/>
              <a:t>医生（</a:t>
            </a:r>
            <a:r>
              <a:rPr lang="en-US" altLang="zh-CN" b="1"/>
              <a:t>Doctor</a:t>
            </a:r>
            <a:r>
              <a:rPr lang="zh-CN" altLang="en-US" b="1"/>
              <a:t>）实体：医生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医生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DoctorID</a:t>
            </a:r>
            <a:r>
              <a:rPr lang="zh-CN" altLang="en-US" b="1"/>
              <a:t>，主键）姓名性别职称联系方式工作状态排班权限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说明：</a:t>
            </a:r>
            <a:endParaRPr lang="zh-CN" altLang="en-US" b="1"/>
          </a:p>
          <a:p>
            <a:r>
              <a:rPr lang="zh-CN" altLang="en-US" b="1"/>
              <a:t>医生隶属于某一科室，可参与排班并为患者提供诊疗服务。</a:t>
            </a:r>
            <a:endParaRPr lang="zh-CN" altLang="en-US"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 rot="5940000">
            <a:off x="328454" y="404837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文本框 2"/>
          <p:cNvSpPr txBox="1"/>
          <p:nvPr userDrawn="1"/>
        </p:nvSpPr>
        <p:spPr>
          <a:xfrm>
            <a:off x="559594" y="616307"/>
            <a:ext cx="3535680" cy="58356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altLang="zh-CN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ER</a:t>
            </a:r>
            <a:r>
              <a:rPr lang="zh-CN" altLang="en-US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图分析</a:t>
            </a:r>
            <a:endParaRPr lang="zh-CN" altLang="en-US" sz="3200" b="1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38187" y="1610995"/>
            <a:ext cx="3183731" cy="3969385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en-US" altLang="zh-CN"/>
              <a:t>4️⃣ </a:t>
            </a:r>
            <a:r>
              <a:rPr lang="zh-CN" altLang="en-US" b="1"/>
              <a:t>诊室（</a:t>
            </a:r>
            <a:r>
              <a:rPr lang="en-US" altLang="zh-CN" b="1"/>
              <a:t>ConsultingRoom</a:t>
            </a:r>
            <a:r>
              <a:rPr lang="zh-CN" altLang="en-US" b="1"/>
              <a:t>）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实体：诊室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诊室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RoomID</a:t>
            </a:r>
            <a:r>
              <a:rPr lang="zh-CN" altLang="en-US" b="1"/>
              <a:t>，主键）诊室编号可接诊人数上限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说明：</a:t>
            </a:r>
            <a:endParaRPr lang="zh-CN" altLang="en-US" b="1"/>
          </a:p>
          <a:p>
            <a:r>
              <a:rPr lang="zh-CN" altLang="en-US" b="1"/>
              <a:t>诊室用于实际就诊活动，隶属于某一科室。</a:t>
            </a:r>
            <a:endParaRPr lang="zh-CN" altLang="en-US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4095274" y="1611035"/>
            <a:ext cx="3671888" cy="3692525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en-US" altLang="zh-CN"/>
              <a:t>5️⃣ </a:t>
            </a:r>
            <a:r>
              <a:rPr lang="zh-CN" altLang="en-US" b="1"/>
              <a:t>预约记录（</a:t>
            </a:r>
            <a:r>
              <a:rPr lang="en-US" altLang="zh-CN" b="1"/>
              <a:t>Reservation</a:t>
            </a:r>
            <a:r>
              <a:rPr lang="zh-CN" altLang="en-US" b="1"/>
              <a:t>）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实体：预约记录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预约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ReservationID</a:t>
            </a:r>
            <a:r>
              <a:rPr lang="zh-CN" altLang="en-US" b="1"/>
              <a:t>，主键）预约日期预计到达时间预约状态创建时间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说明：</a:t>
            </a:r>
            <a:endParaRPr lang="zh-CN" altLang="en-US" b="1"/>
          </a:p>
          <a:p>
            <a:r>
              <a:rPr lang="zh-CN" altLang="en-US" b="1"/>
              <a:t>用于记录患者在到院前的预约挂号信息。</a:t>
            </a:r>
            <a:endParaRPr lang="zh-CN" altLang="en-US" b="1"/>
          </a:p>
        </p:txBody>
      </p:sp>
      <p:sp>
        <p:nvSpPr>
          <p:cNvPr id="7" name="文本框 6"/>
          <p:cNvSpPr txBox="1"/>
          <p:nvPr userDrawn="1"/>
        </p:nvSpPr>
        <p:spPr>
          <a:xfrm>
            <a:off x="7945755" y="1611035"/>
            <a:ext cx="3969544" cy="4178618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en-US" altLang="zh-CN"/>
              <a:t>6️⃣ </a:t>
            </a:r>
            <a:r>
              <a:rPr lang="zh-CN" altLang="en-US" b="1"/>
              <a:t>就诊记录（</a:t>
            </a:r>
            <a:r>
              <a:rPr lang="en-US" altLang="zh-CN" b="1"/>
              <a:t>MedicalRecord</a:t>
            </a:r>
            <a:r>
              <a:rPr lang="zh-CN" altLang="en-US" b="1"/>
              <a:t>）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实体：就诊记录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就诊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RecordID</a:t>
            </a:r>
            <a:r>
              <a:rPr lang="zh-CN" altLang="en-US" b="1"/>
              <a:t>，主键）就诊日期就诊状态症状描述诊断结果处方</a:t>
            </a:r>
            <a:r>
              <a:rPr lang="en-US" altLang="zh-CN" b="1"/>
              <a:t>ID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说明：</a:t>
            </a:r>
            <a:endParaRPr lang="zh-CN" altLang="en-US" b="1"/>
          </a:p>
          <a:p>
            <a:r>
              <a:rPr lang="zh-CN" altLang="en-US" b="1"/>
              <a:t>一次就诊过程对应一条就诊记录，是系统中最核心的业务实体。</a:t>
            </a:r>
            <a:endParaRPr lang="zh-CN" altLang="en-US"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 userDrawn="1"/>
        </p:nvSpPr>
        <p:spPr>
          <a:xfrm>
            <a:off x="559594" y="616307"/>
            <a:ext cx="3535680" cy="58356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altLang="zh-CN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ER</a:t>
            </a:r>
            <a:r>
              <a:rPr lang="zh-CN" altLang="en-US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图分析</a:t>
            </a:r>
            <a:endParaRPr lang="zh-CN" altLang="en-US" sz="3200" b="1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sp>
        <p:nvSpPr>
          <p:cNvPr id="2" name="Shape 0"/>
          <p:cNvSpPr/>
          <p:nvPr/>
        </p:nvSpPr>
        <p:spPr>
          <a:xfrm rot="5940000">
            <a:off x="328454" y="404837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5" name="文本框 4"/>
          <p:cNvSpPr txBox="1"/>
          <p:nvPr userDrawn="1"/>
        </p:nvSpPr>
        <p:spPr>
          <a:xfrm>
            <a:off x="559594" y="1289685"/>
            <a:ext cx="3112294" cy="563118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en-US" altLang="zh-CN"/>
              <a:t>7️⃣ </a:t>
            </a:r>
            <a:r>
              <a:rPr lang="zh-CN" altLang="en-US" b="1"/>
              <a:t>缴费记录（</a:t>
            </a:r>
            <a:r>
              <a:rPr lang="en-US" altLang="zh-CN" b="1"/>
              <a:t>Payment</a:t>
            </a:r>
            <a:r>
              <a:rPr lang="zh-CN" altLang="en-US" b="1"/>
              <a:t>）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实体：缴费记录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缴费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PaymentID</a:t>
            </a:r>
            <a:r>
              <a:rPr lang="zh-CN" altLang="en-US" b="1"/>
              <a:t>，主键）缴费总金额医保报销金额自费金额缴费方式缴费日期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说明：</a:t>
            </a:r>
            <a:endParaRPr lang="zh-CN" altLang="en-US" b="1"/>
          </a:p>
          <a:p>
            <a:r>
              <a:rPr lang="zh-CN" altLang="en-US" b="1"/>
              <a:t>用于记录患者完成就诊后的费用结算情况。</a:t>
            </a:r>
            <a:endParaRPr lang="zh-CN" altLang="en-US" b="1"/>
          </a:p>
        </p:txBody>
      </p:sp>
      <p:sp>
        <p:nvSpPr>
          <p:cNvPr id="6" name="文本框 5"/>
          <p:cNvSpPr txBox="1"/>
          <p:nvPr userDrawn="1"/>
        </p:nvSpPr>
        <p:spPr>
          <a:xfrm>
            <a:off x="3500438" y="1289685"/>
            <a:ext cx="2695575" cy="3692525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en-US" altLang="zh-CN"/>
              <a:t>8️⃣ </a:t>
            </a:r>
            <a:r>
              <a:rPr lang="zh-CN" altLang="en-US" b="1"/>
              <a:t>收费人员（</a:t>
            </a:r>
            <a:r>
              <a:rPr lang="en-US" altLang="zh-CN" b="1"/>
              <a:t>Cashier</a:t>
            </a:r>
            <a:r>
              <a:rPr lang="zh-CN" altLang="en-US" b="1"/>
              <a:t>）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实体：收费人员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收费人员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CashierID</a:t>
            </a:r>
            <a:r>
              <a:rPr lang="zh-CN" altLang="en-US" b="1"/>
              <a:t>，主键）姓名联系方式工作状态</a:t>
            </a:r>
            <a:endParaRPr lang="zh-CN" altLang="en-US" b="1"/>
          </a:p>
        </p:txBody>
      </p:sp>
      <p:sp>
        <p:nvSpPr>
          <p:cNvPr id="7" name="文本框 6"/>
          <p:cNvSpPr txBox="1"/>
          <p:nvPr userDrawn="1"/>
        </p:nvSpPr>
        <p:spPr>
          <a:xfrm>
            <a:off x="6196013" y="1289685"/>
            <a:ext cx="2814638" cy="3692525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en-US" altLang="zh-CN"/>
              <a:t>9️⃣ </a:t>
            </a:r>
            <a:r>
              <a:rPr lang="zh-CN" altLang="en-US" b="1"/>
              <a:t>行政人员（</a:t>
            </a:r>
            <a:r>
              <a:rPr lang="en-US" altLang="zh-CN" b="1"/>
              <a:t>Administrator</a:t>
            </a:r>
            <a:r>
              <a:rPr lang="zh-CN" altLang="en-US" b="1"/>
              <a:t>）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实体：行政人员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行政人员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AdminID</a:t>
            </a:r>
            <a:r>
              <a:rPr lang="zh-CN" altLang="en-US" b="1"/>
              <a:t>，主键）姓名</a:t>
            </a:r>
            <a:endParaRPr lang="zh-CN" altLang="en-US" b="1"/>
          </a:p>
          <a:p>
            <a:r>
              <a:rPr lang="zh-CN" altLang="en-US" b="1"/>
              <a:t>联系方式工作状态</a:t>
            </a:r>
            <a:endParaRPr lang="zh-CN" altLang="en-US" b="1"/>
          </a:p>
        </p:txBody>
      </p:sp>
      <p:sp>
        <p:nvSpPr>
          <p:cNvPr id="8" name="文本框 7"/>
          <p:cNvSpPr txBox="1"/>
          <p:nvPr userDrawn="1"/>
        </p:nvSpPr>
        <p:spPr>
          <a:xfrm>
            <a:off x="9010650" y="1289685"/>
            <a:ext cx="2981325" cy="4799965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zh-CN" altLang="en-US"/>
              <a:t>🔟 </a:t>
            </a:r>
            <a:r>
              <a:rPr lang="zh-CN" altLang="en-US" b="1">
                <a:cs typeface="Arial" panose="020B0604020202020204" pitchFamily="34" charset="0"/>
              </a:rPr>
              <a:t>排班（</a:t>
            </a:r>
            <a:r>
              <a:rPr lang="en-US" altLang="zh-CN" b="1">
                <a:cs typeface="Arial" panose="020B0604020202020204" pitchFamily="34" charset="0"/>
              </a:rPr>
              <a:t>Schedule</a:t>
            </a:r>
            <a:r>
              <a:rPr lang="zh-CN" altLang="en-US" b="1">
                <a:cs typeface="Arial" panose="020B0604020202020204" pitchFamily="34" charset="0"/>
              </a:rPr>
              <a:t>）</a:t>
            </a:r>
            <a:endParaRPr lang="zh-CN" altLang="en-US" b="1">
              <a:cs typeface="Arial" panose="020B0604020202020204" pitchFamily="34" charset="0"/>
            </a:endParaRPr>
          </a:p>
          <a:p>
            <a:endParaRPr lang="zh-CN" altLang="en-US" b="1">
              <a:cs typeface="Arial" panose="020B0604020202020204" pitchFamily="34" charset="0"/>
            </a:endParaRPr>
          </a:p>
          <a:p>
            <a:r>
              <a:rPr lang="zh-CN" altLang="en-US" b="1"/>
              <a:t>实体：排班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属性：排班</a:t>
            </a:r>
            <a:r>
              <a:rPr lang="en-US" altLang="zh-CN" b="1"/>
              <a:t>ID</a:t>
            </a:r>
            <a:r>
              <a:rPr lang="zh-CN" altLang="en-US" b="1"/>
              <a:t>（</a:t>
            </a:r>
            <a:r>
              <a:rPr lang="en-US" altLang="zh-CN" b="1"/>
              <a:t>ScheduleID</a:t>
            </a:r>
            <a:r>
              <a:rPr lang="zh-CN" altLang="en-US" b="1"/>
              <a:t>，主键）排班日期接诊开始时间接诊结束时间可预约人数已预约人数</a:t>
            </a:r>
            <a:endParaRPr lang="zh-CN" altLang="en-US"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 rot="5940000">
            <a:off x="328454" y="404837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文本框 2"/>
          <p:cNvSpPr txBox="1"/>
          <p:nvPr userDrawn="1"/>
        </p:nvSpPr>
        <p:spPr>
          <a:xfrm>
            <a:off x="559594" y="616307"/>
            <a:ext cx="3535680" cy="58356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altLang="zh-CN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ER</a:t>
            </a:r>
            <a:r>
              <a:rPr lang="zh-CN" altLang="en-US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图分析</a:t>
            </a:r>
            <a:endParaRPr lang="zh-CN" altLang="en-US" sz="3200" b="1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9594" y="1583531"/>
            <a:ext cx="731520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 b="1"/>
              <a:t>①</a:t>
            </a:r>
            <a:r>
              <a:rPr lang="en-US" altLang="zh-CN" b="1"/>
              <a:t> </a:t>
            </a:r>
            <a:r>
              <a:rPr lang="zh-CN" altLang="en-US" b="1"/>
              <a:t>科室</a:t>
            </a:r>
            <a:r>
              <a:rPr lang="en-US" altLang="zh-CN" b="1"/>
              <a:t> — </a:t>
            </a:r>
            <a:r>
              <a:rPr lang="zh-CN" altLang="en-US" b="1"/>
              <a:t>医生</a:t>
            </a:r>
            <a:endParaRPr lang="zh-CN" altLang="en-US" b="1"/>
          </a:p>
          <a:p>
            <a:r>
              <a:rPr lang="zh-CN" altLang="en-US" b="1"/>
              <a:t>关系类型：</a:t>
            </a:r>
            <a:r>
              <a:rPr lang="en-US" altLang="zh-CN" b="1"/>
              <a:t>1 : N</a:t>
            </a:r>
            <a:endParaRPr lang="en-US" altLang="zh-CN" b="1"/>
          </a:p>
          <a:p>
            <a:r>
              <a:rPr lang="zh-CN" altLang="en-US" b="1"/>
              <a:t>一个科室可以有多名医生</a:t>
            </a:r>
            <a:endParaRPr lang="zh-CN" altLang="en-US" b="1"/>
          </a:p>
          <a:p>
            <a:r>
              <a:rPr lang="zh-CN" altLang="en-US" b="1"/>
              <a:t>一名医生只能属于一个科室</a:t>
            </a:r>
            <a:endParaRPr lang="zh-CN" altLang="en-US" b="1"/>
          </a:p>
          <a:p>
            <a:endParaRPr lang="en-US" altLang="zh-CN" b="1"/>
          </a:p>
          <a:p>
            <a:r>
              <a:rPr lang="zh-CN" altLang="en-US" b="1"/>
              <a:t>表示方式：</a:t>
            </a:r>
            <a:endParaRPr lang="zh-CN" altLang="en-US" b="1"/>
          </a:p>
          <a:p>
            <a:r>
              <a:rPr lang="en-US" altLang="zh-CN" b="1"/>
              <a:t>Department (1) —— (N) Doctor</a:t>
            </a:r>
            <a:endParaRPr lang="en-US" altLang="zh-CN" b="1"/>
          </a:p>
          <a:p>
            <a:endParaRPr lang="en-US" altLang="zh-CN" b="1"/>
          </a:p>
          <a:p>
            <a:r>
              <a:rPr lang="zh-CN" altLang="en-US" b="1"/>
              <a:t>外键：</a:t>
            </a:r>
            <a:endParaRPr lang="zh-CN" altLang="en-US" b="1"/>
          </a:p>
          <a:p>
            <a:r>
              <a:rPr lang="en-US" altLang="zh-CN" b="1"/>
              <a:t>Doctor.department_id </a:t>
            </a:r>
            <a:r>
              <a:rPr lang="en-US" altLang="en-US" b="1"/>
              <a:t>→</a:t>
            </a:r>
            <a:r>
              <a:rPr lang="en-US" altLang="zh-CN" b="1"/>
              <a:t> Department.department_id</a:t>
            </a:r>
            <a:endParaRPr lang="zh-CN" altLang="en-US" b="1"/>
          </a:p>
        </p:txBody>
      </p:sp>
      <p:sp>
        <p:nvSpPr>
          <p:cNvPr id="7" name="文本框 6"/>
          <p:cNvSpPr txBox="1"/>
          <p:nvPr userDrawn="1"/>
        </p:nvSpPr>
        <p:spPr>
          <a:xfrm>
            <a:off x="6369844" y="1583531"/>
            <a:ext cx="7315200" cy="3415030"/>
          </a:xfrm>
          <a:prstGeom prst="rect">
            <a:avLst/>
          </a:prstGeom>
        </p:spPr>
        <p:txBody>
          <a:bodyPr rtlCol="0" anchor="t">
            <a:spAutoFit/>
          </a:bodyPr>
          <a:p>
            <a:r>
              <a:rPr lang="zh-CN" altLang="en-US" b="1"/>
              <a:t>② 科室 — 诊室关系类型：</a:t>
            </a:r>
            <a:r>
              <a:rPr lang="en-US" altLang="zh-CN" b="1"/>
              <a:t>1 : N</a:t>
            </a:r>
            <a:endParaRPr lang="en-US" altLang="zh-CN" b="1"/>
          </a:p>
          <a:p>
            <a:r>
              <a:rPr lang="zh-CN" altLang="en-US" b="1"/>
              <a:t>一个科室包含多个诊室一个诊室只属于一个科室③ 医生 — 排班 — 诊室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关系类型：医生 </a:t>
            </a:r>
            <a:r>
              <a:rPr lang="en-US" altLang="zh-CN" b="1"/>
              <a:t>(1) </a:t>
            </a:r>
            <a:r>
              <a:rPr lang="zh-CN" altLang="en-US" b="1"/>
              <a:t>—— </a:t>
            </a:r>
            <a:r>
              <a:rPr lang="en-US" altLang="zh-CN" b="1"/>
              <a:t>(N) </a:t>
            </a:r>
            <a:r>
              <a:rPr lang="zh-CN" altLang="en-US" b="1"/>
              <a:t>排班</a:t>
            </a:r>
            <a:endParaRPr lang="zh-CN" altLang="en-US" b="1"/>
          </a:p>
          <a:p>
            <a:r>
              <a:rPr lang="zh-CN" altLang="en-US" b="1"/>
              <a:t>诊室 </a:t>
            </a:r>
            <a:r>
              <a:rPr lang="en-US" altLang="zh-CN" b="1"/>
              <a:t>(1) </a:t>
            </a:r>
            <a:r>
              <a:rPr lang="zh-CN" altLang="en-US" b="1"/>
              <a:t>—— </a:t>
            </a:r>
            <a:r>
              <a:rPr lang="en-US" altLang="zh-CN" b="1"/>
              <a:t>(N) </a:t>
            </a:r>
            <a:r>
              <a:rPr lang="zh-CN" altLang="en-US" b="1"/>
              <a:t>排班排班是 联系实体</a:t>
            </a:r>
            <a:endParaRPr lang="zh-CN" altLang="en-US"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 rot="5940000">
            <a:off x="328454" y="404837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文本框 2"/>
          <p:cNvSpPr txBox="1"/>
          <p:nvPr userDrawn="1"/>
        </p:nvSpPr>
        <p:spPr>
          <a:xfrm>
            <a:off x="559594" y="616307"/>
            <a:ext cx="3535680" cy="58356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altLang="zh-CN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ER</a:t>
            </a:r>
            <a:r>
              <a:rPr lang="zh-CN" altLang="en-US" sz="3200" b="1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图分析</a:t>
            </a:r>
            <a:endParaRPr lang="zh-CN" altLang="en-US" sz="3200" b="1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559594" y="1428750"/>
            <a:ext cx="7315200" cy="3692525"/>
          </a:xfrm>
          <a:prstGeom prst="rect">
            <a:avLst/>
          </a:prstGeom>
        </p:spPr>
        <p:txBody>
          <a:bodyPr rtlCol="0" anchor="t">
            <a:spAutoFit/>
          </a:bodyPr>
          <a:p>
            <a:r>
              <a:rPr lang="zh-CN" altLang="en-US" b="1"/>
              <a:t>④ 患者 — 预约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关系类型：</a:t>
            </a:r>
            <a:r>
              <a:rPr lang="en-US" altLang="zh-CN" b="1"/>
              <a:t>1 : N</a:t>
            </a:r>
            <a:endParaRPr lang="en-US" altLang="zh-CN" b="1"/>
          </a:p>
          <a:p>
            <a:r>
              <a:rPr lang="zh-CN" altLang="en-US" b="1"/>
              <a:t>一个患者可有多次预约一次预约只属于一个患者</a:t>
            </a:r>
            <a:endParaRPr lang="zh-CN" altLang="en-US" b="1"/>
          </a:p>
          <a:p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⑤ 患者 — 就诊记录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关系类型：</a:t>
            </a:r>
            <a:r>
              <a:rPr lang="en-US" altLang="zh-CN" b="1"/>
              <a:t>1 : N</a:t>
            </a:r>
            <a:endParaRPr lang="en-US" altLang="zh-CN" b="1"/>
          </a:p>
          <a:p>
            <a:r>
              <a:rPr lang="zh-CN" altLang="en-US" b="1"/>
              <a:t>一个患者可以多次就诊一次就诊只对应一个患者</a:t>
            </a:r>
            <a:endParaRPr lang="zh-CN" altLang="en-US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5953125" y="1428750"/>
            <a:ext cx="7315200" cy="5077460"/>
          </a:xfrm>
          <a:prstGeom prst="rect">
            <a:avLst/>
          </a:prstGeom>
        </p:spPr>
        <p:txBody>
          <a:bodyPr rtlCol="0" anchor="t">
            <a:spAutoFit/>
          </a:bodyPr>
          <a:p>
            <a:r>
              <a:rPr lang="zh-CN" altLang="en-US" b="1"/>
              <a:t>⑥ 医生 — 就诊记录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关系类型：</a:t>
            </a:r>
            <a:r>
              <a:rPr lang="en-US" altLang="zh-CN" b="1"/>
              <a:t>1 : N</a:t>
            </a:r>
            <a:endParaRPr lang="en-US" altLang="zh-CN" b="1"/>
          </a:p>
          <a:p>
            <a:r>
              <a:rPr lang="zh-CN" altLang="en-US" b="1"/>
              <a:t>一名医生可以接诊多名患者一次就诊由一名医生负责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⑦ 诊室 — 就诊记录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关系类型：</a:t>
            </a:r>
            <a:r>
              <a:rPr lang="en-US" altLang="zh-CN" b="1"/>
              <a:t>1 : N⑧ </a:t>
            </a:r>
            <a:r>
              <a:rPr lang="zh-CN" altLang="en-US" b="1"/>
              <a:t>就诊记录 — 缴费记录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关系类型：</a:t>
            </a:r>
            <a:r>
              <a:rPr lang="en-US" altLang="zh-CN" b="1"/>
              <a:t>1 : 1</a:t>
            </a:r>
            <a:r>
              <a:rPr lang="zh-CN" altLang="en-US" b="1"/>
              <a:t>（或 </a:t>
            </a:r>
            <a:r>
              <a:rPr lang="en-US" altLang="zh-CN" b="1"/>
              <a:t>1 : N</a:t>
            </a:r>
            <a:r>
              <a:rPr lang="zh-CN" altLang="en-US" b="1"/>
              <a:t>）一次就诊对应一次缴费（当前设计）⑨ 收费人员 — 缴费记录关系类型：</a:t>
            </a:r>
            <a:r>
              <a:rPr lang="en-US" altLang="zh-CN" b="1"/>
              <a:t>1 : N</a:t>
            </a:r>
            <a:endParaRPr lang="zh-CN" altLang="en-US"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4" name="Shape 2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5" name="Shape 3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9" name="Shape 7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1" name="Shape 9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2" name="Shape 1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3" name="Shape 11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4" name="Shape 12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Shape 13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7" name="Text 15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流程与实现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515235" y="1350010"/>
            <a:ext cx="7161530" cy="12554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72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 userDrawn="1"/>
        </p:nvSpPr>
        <p:spPr>
          <a:xfrm>
            <a:off x="617474" y="954278"/>
            <a:ext cx="7315200" cy="922020"/>
          </a:xfrm>
          <a:prstGeom prst="rect">
            <a:avLst/>
          </a:prstGeom>
        </p:spPr>
        <p:txBody>
          <a:bodyPr rtlCol="0" anchor="t">
            <a:spAutoFit/>
          </a:bodyPr>
          <a:p>
            <a:r>
              <a:rPr lang="en-US" altLang="zh-CN">
                <a:hlinkClick r:id="rId1"/>
              </a:rPr>
              <a:t>https://www.bilibili.com/video/BV1kErsBrEDJ/?spm_id_from=333.1387.homepage.video_card.click&amp;vd_source=583304a0e892023046ff0df19f2fff92</a:t>
            </a:r>
            <a:endParaRPr lang="zh-CN" altLang="en-US"/>
          </a:p>
        </p:txBody>
      </p:sp>
      <p:sp>
        <p:nvSpPr>
          <p:cNvPr id="4" name="文本框 3"/>
          <p:cNvSpPr txBox="1"/>
          <p:nvPr userDrawn="1"/>
        </p:nvSpPr>
        <p:spPr>
          <a:xfrm>
            <a:off x="617474" y="2133091"/>
            <a:ext cx="7315200" cy="368300"/>
          </a:xfrm>
          <a:prstGeom prst="rect">
            <a:avLst/>
          </a:prstGeom>
        </p:spPr>
        <p:txBody>
          <a:bodyPr rtlCol="0" anchor="t">
            <a:spAutoFit/>
          </a:bodyPr>
          <a:p>
            <a:r>
              <a:rPr lang="en-US" altLang="zh-CN">
                <a:hlinkClick r:id="rId2"/>
              </a:rPr>
              <a:t>https://github.com/sby430/</a:t>
            </a:r>
            <a:r>
              <a:rPr lang="zh-CN" altLang="en-US"/>
              <a:t>-</a:t>
            </a:r>
            <a:endParaRPr lang="zh-CN" altLang="en-US"/>
          </a:p>
        </p:txBody>
      </p:sp>
      <p:sp>
        <p:nvSpPr>
          <p:cNvPr id="5" name="文本框 4"/>
          <p:cNvSpPr txBox="1"/>
          <p:nvPr userDrawn="1"/>
        </p:nvSpPr>
        <p:spPr>
          <a:xfrm>
            <a:off x="753745" y="503555"/>
            <a:ext cx="3302635" cy="36830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zh-CN" altLang="en-US"/>
              <a:t>视频链接</a:t>
            </a:r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847090" y="1682115"/>
            <a:ext cx="1571625" cy="36830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altLang="zh-CN"/>
              <a:t>github</a:t>
            </a:r>
            <a:r>
              <a:rPr lang="zh-CN" altLang="en-US"/>
              <a:t>链接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 flipH="1">
            <a:off x="684530" y="1338580"/>
            <a:ext cx="7431405" cy="1527175"/>
          </a:xfrm>
          <a:prstGeom prst="snip1Rect">
            <a:avLst>
              <a:gd name="adj" fmla="val 13679"/>
            </a:avLst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 flipH="1">
            <a:off x="684530" y="2982595"/>
            <a:ext cx="7431405" cy="1527175"/>
          </a:xfrm>
          <a:prstGeom prst="snip1Rect">
            <a:avLst>
              <a:gd name="adj" fmla="val 13679"/>
            </a:avLst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 flipH="1">
            <a:off x="684530" y="4626610"/>
            <a:ext cx="7431405" cy="1527175"/>
          </a:xfrm>
          <a:prstGeom prst="snip1Rect">
            <a:avLst>
              <a:gd name="adj" fmla="val 13679"/>
            </a:avLst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1532870" y="440055"/>
            <a:ext cx="338455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5"/>
          <p:cNvSpPr/>
          <p:nvPr/>
        </p:nvSpPr>
        <p:spPr>
          <a:xfrm>
            <a:off x="11532870" y="558482"/>
            <a:ext cx="338455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11532870" y="676910"/>
            <a:ext cx="338455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7"/>
          <p:cNvSpPr/>
          <p:nvPr/>
        </p:nvSpPr>
        <p:spPr>
          <a:xfrm>
            <a:off x="11532870" y="558800"/>
            <a:ext cx="338455" cy="0"/>
          </a:xfrm>
          <a:prstGeom prst="line">
            <a:avLst/>
          </a:prstGeom>
          <a:noFill/>
          <a:ln w="19050">
            <a:solidFill>
              <a:srgbClr val="402E7F"/>
            </a:solidFill>
            <a:prstDash val="solid"/>
            <a:headEnd type="none"/>
            <a:tailEnd type="none"/>
          </a:ln>
        </p:spPr>
      </p:sp>
      <p:sp>
        <p:nvSpPr>
          <p:cNvPr id="10" name="Shape 8"/>
          <p:cNvSpPr/>
          <p:nvPr/>
        </p:nvSpPr>
        <p:spPr>
          <a:xfrm>
            <a:off x="11532870" y="677228"/>
            <a:ext cx="338455" cy="0"/>
          </a:xfrm>
          <a:prstGeom prst="line">
            <a:avLst/>
          </a:prstGeom>
          <a:noFill/>
          <a:ln w="19050">
            <a:solidFill>
              <a:srgbClr val="402E7F"/>
            </a:solidFill>
            <a:prstDash val="solid"/>
            <a:headEnd type="none"/>
            <a:tailEnd type="none"/>
          </a:ln>
        </p:spPr>
      </p:sp>
      <p:sp>
        <p:nvSpPr>
          <p:cNvPr id="11" name="Shape 9"/>
          <p:cNvSpPr/>
          <p:nvPr/>
        </p:nvSpPr>
        <p:spPr>
          <a:xfrm>
            <a:off x="11532870" y="795655"/>
            <a:ext cx="338455" cy="0"/>
          </a:xfrm>
          <a:prstGeom prst="line">
            <a:avLst/>
          </a:prstGeom>
          <a:noFill/>
          <a:ln w="19050">
            <a:solidFill>
              <a:srgbClr val="402E7F"/>
            </a:solidFill>
            <a:prstDash val="solid"/>
            <a:headEnd type="none"/>
            <a:tailEnd type="none"/>
          </a:ln>
        </p:spPr>
      </p:sp>
      <p:sp>
        <p:nvSpPr>
          <p:cNvPr id="12" name="Shape 10"/>
          <p:cNvSpPr/>
          <p:nvPr/>
        </p:nvSpPr>
        <p:spPr>
          <a:xfrm>
            <a:off x="6725920" y="0"/>
            <a:ext cx="5466715" cy="6858000"/>
          </a:xfrm>
          <a:prstGeom prst="rect">
            <a:avLst/>
          </a:prstGeom>
          <a:solidFill>
            <a:srgbClr val="402E7F"/>
          </a:solidFill>
        </p:spPr>
      </p:sp>
      <p:pic>
        <p:nvPicPr>
          <p:cNvPr id="13" name="Image 0" descr="https://test-kimi-img.moonshot.cn/pub/slides/slides_tmpl/image/25-08-11-17:39:06-d2crken0ctitcgma2ij0.png"/>
          <p:cNvPicPr>
            <a:picLocks noChangeAspect="1"/>
          </p:cNvPicPr>
          <p:nvPr/>
        </p:nvPicPr>
        <p:blipFill>
          <a:blip r:embed="rId1"/>
          <a:srcRect l="29" r="29"/>
          <a:stretch>
            <a:fillRect/>
          </a:stretch>
        </p:blipFill>
        <p:spPr>
          <a:xfrm>
            <a:off x="6727825" y="0"/>
            <a:ext cx="5464810" cy="4662805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582930" y="455295"/>
            <a:ext cx="8682990" cy="607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功能演示流程：门诊闭环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24560" y="1387475"/>
            <a:ext cx="5601335" cy="3845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在线预约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24560" y="1691640"/>
            <a:ext cx="5600700" cy="6502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患者通过APP选择科室、医生与时段，系统锁定号源并生成预约单，同步发送短信提醒，完成第一步自助服务。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924560" y="3077210"/>
            <a:ext cx="5601335" cy="3845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到院登记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24560" y="3335655"/>
            <a:ext cx="5600700" cy="6502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患者刷身份证或医保卡自助机签到，系统验证预约信息后打印导诊单，同时更新排队队列，医生端实时可见。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24560" y="4675505"/>
            <a:ext cx="5601335" cy="3845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医生就诊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24560" y="4979670"/>
            <a:ext cx="5600700" cy="6502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医生点击叫号，系统弹出患者既往过敏及用药史；问诊结束保存电子病历，同步生成处方与检查申请单。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999605" y="4823460"/>
            <a:ext cx="4718685" cy="3845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费用结算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999605" y="5176520"/>
            <a:ext cx="4709795" cy="130492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患者手机收到费用清单，确认后一键支付，系统写入缴费记录并更新库存；如需发票可自助打印，完成闭环。</a:t>
            </a:r>
            <a:endParaRPr lang="en-US" sz="1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Text 1"/>
          <p:cNvSpPr/>
          <p:nvPr/>
        </p:nvSpPr>
        <p:spPr>
          <a:xfrm>
            <a:off x="582930" y="455295"/>
            <a:ext cx="10151745" cy="607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功能实现：业务闭环落地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5118100"/>
            <a:ext cx="6492240" cy="182880"/>
          </a:xfrm>
          <a:prstGeom prst="rect">
            <a:avLst/>
          </a:prstGeom>
          <a:solidFill>
            <a:srgbClr val="402E7F"/>
          </a:solidFill>
        </p:spPr>
      </p:sp>
      <p:sp>
        <p:nvSpPr>
          <p:cNvPr id="5" name="Text 3"/>
          <p:cNvSpPr/>
          <p:nvPr/>
        </p:nvSpPr>
        <p:spPr>
          <a:xfrm>
            <a:off x="670560" y="1903730"/>
            <a:ext cx="5707231" cy="546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事务保证一致性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5" y="2491105"/>
            <a:ext cx="5720440" cy="11887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0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预约、就诊、缴费三大环节封装为数据库事务，任何一步失败自动回滚，确保数据始终处于一致状态，避免账实不符。</a:t>
            </a:r>
            <a:endParaRPr lang="en-US" sz="1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ost_object_image_308498719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3224" y="332184"/>
            <a:ext cx="10445552" cy="619363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ost_object_image_256809637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499" y="107760"/>
            <a:ext cx="10854783" cy="664247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post_object_image_87917945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850" y="41737"/>
            <a:ext cx="10782300" cy="677452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ost_object_image_38151168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6886" y="35719"/>
            <a:ext cx="10778229" cy="678656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ost_object_image_300678047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777" y="129944"/>
            <a:ext cx="10528446" cy="6598111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ost_object_image_421180387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0113" y="151648"/>
            <a:ext cx="10391775" cy="655470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ost_object_image_12461885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0088" y="-27384"/>
            <a:ext cx="10991824" cy="6912769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ost_object_image_28155863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5735" y="240506"/>
            <a:ext cx="10160529" cy="637698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pic>
        <p:nvPicPr>
          <p:cNvPr id="3" name="Image 0" descr="https://test-kimi-img.moonshot.cn/pub/slides/slides_tmpl/image/25-08-11-17:38:52-d2crkb70ctitcgma2i5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1225" y="1504950"/>
            <a:ext cx="10369550" cy="52451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402E7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402E7F"/>
          </a:solidFill>
        </p:spPr>
      </p:sp>
      <p:sp>
        <p:nvSpPr>
          <p:cNvPr id="6" name="Shape 3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402E7F"/>
          </a:solidFill>
        </p:spPr>
      </p:sp>
      <p:sp>
        <p:nvSpPr>
          <p:cNvPr id="8" name="Shape 5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402E7F"/>
          </a:solidFill>
        </p:spPr>
      </p:sp>
      <p:sp>
        <p:nvSpPr>
          <p:cNvPr id="9" name="Shape 6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402E7F"/>
          </a:solidFill>
        </p:spPr>
      </p:sp>
      <p:sp>
        <p:nvSpPr>
          <p:cNvPr id="10" name="Shape 7"/>
          <p:cNvSpPr/>
          <p:nvPr/>
        </p:nvSpPr>
        <p:spPr>
          <a:xfrm>
            <a:off x="697230" y="469900"/>
            <a:ext cx="106680" cy="106680"/>
          </a:xfrm>
          <a:prstGeom prst="ellipse">
            <a:avLst/>
          </a:prstGeom>
          <a:solidFill>
            <a:srgbClr val="402E7F"/>
          </a:solidFill>
        </p:spPr>
      </p:sp>
      <p:sp>
        <p:nvSpPr>
          <p:cNvPr id="11" name="Shape 8"/>
          <p:cNvSpPr/>
          <p:nvPr/>
        </p:nvSpPr>
        <p:spPr>
          <a:xfrm>
            <a:off x="981075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1264920" y="469900"/>
            <a:ext cx="106680" cy="106680"/>
          </a:xfrm>
          <a:prstGeom prst="ellipse">
            <a:avLst/>
          </a:prstGeom>
          <a:solidFill>
            <a:srgbClr val="402E7F"/>
          </a:solidFill>
        </p:spPr>
      </p:sp>
      <p:sp>
        <p:nvSpPr>
          <p:cNvPr id="13" name="Shape 10"/>
          <p:cNvSpPr/>
          <p:nvPr/>
        </p:nvSpPr>
        <p:spPr>
          <a:xfrm>
            <a:off x="1548765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1832610" y="469900"/>
            <a:ext cx="106680" cy="106680"/>
          </a:xfrm>
          <a:prstGeom prst="ellipse">
            <a:avLst/>
          </a:prstGeom>
          <a:solidFill>
            <a:srgbClr val="402E7F"/>
          </a:solidFill>
        </p:spPr>
      </p:sp>
      <p:sp>
        <p:nvSpPr>
          <p:cNvPr id="15" name="Shape 12"/>
          <p:cNvSpPr/>
          <p:nvPr/>
        </p:nvSpPr>
        <p:spPr>
          <a:xfrm>
            <a:off x="2116455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pic>
        <p:nvPicPr>
          <p:cNvPr id="16" name="Image 1" descr="https://test-kimi-img.moonshot.cn/pub/slides/slides_tmpl/image/25-08-11-17:38:57-d2crkcf0ctitcgma2i7g.jpg"/>
          <p:cNvPicPr>
            <a:picLocks noChangeAspect="1"/>
          </p:cNvPicPr>
          <p:nvPr/>
        </p:nvPicPr>
        <p:blipFill>
          <a:blip r:embed="rId2"/>
          <a:srcRect l="13082" t="46098" r="5289" b="33026"/>
          <a:stretch>
            <a:fillRect/>
          </a:stretch>
        </p:blipFill>
        <p:spPr>
          <a:xfrm>
            <a:off x="-25400" y="2216150"/>
            <a:ext cx="5394960" cy="716280"/>
          </a:xfrm>
          <a:prstGeom prst="rect">
            <a:avLst/>
          </a:prstGeom>
        </p:spPr>
      </p:pic>
      <p:sp>
        <p:nvSpPr>
          <p:cNvPr id="17" name="Shape 13"/>
          <p:cNvSpPr/>
          <p:nvPr/>
        </p:nvSpPr>
        <p:spPr>
          <a:xfrm>
            <a:off x="-25400" y="2216150"/>
            <a:ext cx="12192635" cy="7162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pic>
        <p:nvPicPr>
          <p:cNvPr id="18" name="Image 2" descr="https://test-kimi-img.moonshot.cn/pub/slides/slides_tmpl/image/25-08-11-17:38:57-d2crkcf0ctitcgma2i7g.jpg"/>
          <p:cNvPicPr>
            <a:picLocks noChangeAspect="1"/>
          </p:cNvPicPr>
          <p:nvPr/>
        </p:nvPicPr>
        <p:blipFill>
          <a:blip r:embed="rId2"/>
          <a:srcRect l="13082" t="46098" r="5289" b="33026"/>
          <a:stretch>
            <a:fillRect/>
          </a:stretch>
        </p:blipFill>
        <p:spPr>
          <a:xfrm>
            <a:off x="-25400" y="3806825"/>
            <a:ext cx="5394960" cy="716280"/>
          </a:xfrm>
          <a:prstGeom prst="rect">
            <a:avLst/>
          </a:prstGeom>
        </p:spPr>
      </p:pic>
      <p:sp>
        <p:nvSpPr>
          <p:cNvPr id="19" name="Shape 14"/>
          <p:cNvSpPr/>
          <p:nvPr/>
        </p:nvSpPr>
        <p:spPr>
          <a:xfrm>
            <a:off x="-25400" y="3806825"/>
            <a:ext cx="12192635" cy="7162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pic>
        <p:nvPicPr>
          <p:cNvPr id="20" name="Image 3" descr="https://test-kimi-img.moonshot.cn/pub/slides/slides_tmpl/image/25-08-11-17:38:57-d2crkcf0ctitcgma2i7g.jpg"/>
          <p:cNvPicPr>
            <a:picLocks noChangeAspect="1"/>
          </p:cNvPicPr>
          <p:nvPr/>
        </p:nvPicPr>
        <p:blipFill>
          <a:blip r:embed="rId2"/>
          <a:srcRect l="13082" t="46098" r="5289" b="33026"/>
          <a:stretch>
            <a:fillRect/>
          </a:stretch>
        </p:blipFill>
        <p:spPr>
          <a:xfrm>
            <a:off x="-25400" y="5397500"/>
            <a:ext cx="5394960" cy="716280"/>
          </a:xfrm>
          <a:prstGeom prst="rect">
            <a:avLst/>
          </a:prstGeom>
        </p:spPr>
      </p:pic>
      <p:sp>
        <p:nvSpPr>
          <p:cNvPr id="21" name="Shape 15"/>
          <p:cNvSpPr/>
          <p:nvPr/>
        </p:nvSpPr>
        <p:spPr>
          <a:xfrm>
            <a:off x="-25400" y="5397500"/>
            <a:ext cx="12192635" cy="7162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pic>
        <p:nvPicPr>
          <p:cNvPr id="22" name="Image 4" descr="https://test-kimi-img.moonshot.cn/pub/slides/slides_tmpl/image/25-08-11-17:38:57-d2crkcf0ctitcgma2i7g.jpg"/>
          <p:cNvPicPr>
            <a:picLocks noChangeAspect="1"/>
          </p:cNvPicPr>
          <p:nvPr/>
        </p:nvPicPr>
        <p:blipFill>
          <a:blip r:embed="rId2"/>
          <a:srcRect l="13082" t="46098" r="5289" b="33026"/>
          <a:stretch>
            <a:fillRect/>
          </a:stretch>
        </p:blipFill>
        <p:spPr>
          <a:xfrm>
            <a:off x="6772275" y="3011170"/>
            <a:ext cx="5394960" cy="716280"/>
          </a:xfrm>
          <a:prstGeom prst="rect">
            <a:avLst/>
          </a:prstGeom>
        </p:spPr>
      </p:pic>
      <p:sp>
        <p:nvSpPr>
          <p:cNvPr id="23" name="Shape 16"/>
          <p:cNvSpPr/>
          <p:nvPr/>
        </p:nvSpPr>
        <p:spPr>
          <a:xfrm>
            <a:off x="-25400" y="3011170"/>
            <a:ext cx="12192635" cy="7162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pic>
        <p:nvPicPr>
          <p:cNvPr id="24" name="Image 5" descr="https://test-kimi-img.moonshot.cn/pub/slides/slides_tmpl/image/25-08-11-17:38:57-d2crkcf0ctitcgma2i7g.jpg"/>
          <p:cNvPicPr>
            <a:picLocks noChangeAspect="1"/>
          </p:cNvPicPr>
          <p:nvPr/>
        </p:nvPicPr>
        <p:blipFill>
          <a:blip r:embed="rId2"/>
          <a:srcRect l="13082" t="46098" r="5289" b="33026"/>
          <a:stretch>
            <a:fillRect/>
          </a:stretch>
        </p:blipFill>
        <p:spPr>
          <a:xfrm>
            <a:off x="6772275" y="4601845"/>
            <a:ext cx="5394960" cy="716280"/>
          </a:xfrm>
          <a:prstGeom prst="rect">
            <a:avLst/>
          </a:prstGeom>
        </p:spPr>
      </p:pic>
      <p:sp>
        <p:nvSpPr>
          <p:cNvPr id="25" name="Shape 17"/>
          <p:cNvSpPr/>
          <p:nvPr/>
        </p:nvSpPr>
        <p:spPr>
          <a:xfrm>
            <a:off x="-25400" y="4601845"/>
            <a:ext cx="12192635" cy="7162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26" name="Shape 18"/>
          <p:cNvSpPr/>
          <p:nvPr/>
        </p:nvSpPr>
        <p:spPr>
          <a:xfrm>
            <a:off x="3619500" y="828040"/>
            <a:ext cx="4953000" cy="92329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27" name="Text 19"/>
          <p:cNvSpPr/>
          <p:nvPr/>
        </p:nvSpPr>
        <p:spPr>
          <a:xfrm>
            <a:off x="3619500" y="828040"/>
            <a:ext cx="4953000" cy="923290"/>
          </a:xfrm>
          <a:prstGeom prst="rect">
            <a:avLst/>
          </a:prstGeom>
          <a:noFill/>
        </p:spPr>
        <p:txBody>
          <a:bodyPr wrap="square" lIns="46863" tIns="90043" rIns="90043" bIns="46863" rtlCol="0" anchor="b"/>
          <a:lstStyle/>
          <a:p>
            <a:pPr algn="ctr">
              <a:lnSpc>
                <a:spcPct val="100000"/>
              </a:lnSpc>
            </a:pPr>
            <a:r>
              <a:rPr lang="en-US" sz="5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目录</a:t>
            </a:r>
            <a:endParaRPr lang="en-US" sz="1600" dirty="0"/>
          </a:p>
        </p:txBody>
      </p:sp>
      <p:sp>
        <p:nvSpPr>
          <p:cNvPr id="28" name="Shape 20"/>
          <p:cNvSpPr/>
          <p:nvPr/>
        </p:nvSpPr>
        <p:spPr>
          <a:xfrm>
            <a:off x="-35560" y="2216150"/>
            <a:ext cx="5396400" cy="716369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29" name="Shape 21"/>
          <p:cNvSpPr/>
          <p:nvPr/>
        </p:nvSpPr>
        <p:spPr>
          <a:xfrm>
            <a:off x="-35560" y="3806736"/>
            <a:ext cx="5396400" cy="716369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30" name="Shape 22"/>
          <p:cNvSpPr/>
          <p:nvPr/>
        </p:nvSpPr>
        <p:spPr>
          <a:xfrm>
            <a:off x="-35560" y="5397411"/>
            <a:ext cx="5396400" cy="716369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31" name="Shape 23"/>
          <p:cNvSpPr/>
          <p:nvPr/>
        </p:nvSpPr>
        <p:spPr>
          <a:xfrm>
            <a:off x="6770835" y="3011170"/>
            <a:ext cx="5396400" cy="716369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32" name="Shape 24"/>
          <p:cNvSpPr/>
          <p:nvPr/>
        </p:nvSpPr>
        <p:spPr>
          <a:xfrm>
            <a:off x="6770835" y="4601756"/>
            <a:ext cx="5396400" cy="716369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33" name="Text 25"/>
          <p:cNvSpPr/>
          <p:nvPr/>
        </p:nvSpPr>
        <p:spPr>
          <a:xfrm>
            <a:off x="5519420" y="2275791"/>
            <a:ext cx="772795" cy="620971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01</a:t>
            </a:r>
            <a:endParaRPr lang="en-US" sz="1600" dirty="0"/>
          </a:p>
        </p:txBody>
      </p:sp>
      <p:sp>
        <p:nvSpPr>
          <p:cNvPr id="34" name="Text 26"/>
          <p:cNvSpPr/>
          <p:nvPr/>
        </p:nvSpPr>
        <p:spPr>
          <a:xfrm>
            <a:off x="6357620" y="2374024"/>
            <a:ext cx="5008245" cy="4766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4E4B22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项目背景与需求</a:t>
            </a:r>
            <a:endParaRPr lang="en-US" sz="1600" dirty="0"/>
          </a:p>
        </p:txBody>
      </p:sp>
      <p:sp>
        <p:nvSpPr>
          <p:cNvPr id="35" name="Text 27"/>
          <p:cNvSpPr/>
          <p:nvPr/>
        </p:nvSpPr>
        <p:spPr>
          <a:xfrm>
            <a:off x="154940" y="3070811"/>
            <a:ext cx="956980" cy="620971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28"/>
          <p:cNvSpPr/>
          <p:nvPr/>
        </p:nvSpPr>
        <p:spPr>
          <a:xfrm>
            <a:off x="993140" y="3169044"/>
            <a:ext cx="5008245" cy="4766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4E4B22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功能与数据库总体设计</a:t>
            </a:r>
            <a:endParaRPr lang="en-US" sz="1600" dirty="0"/>
          </a:p>
        </p:txBody>
      </p:sp>
      <p:sp>
        <p:nvSpPr>
          <p:cNvPr id="37" name="Text 29"/>
          <p:cNvSpPr/>
          <p:nvPr/>
        </p:nvSpPr>
        <p:spPr>
          <a:xfrm>
            <a:off x="5519420" y="3866466"/>
            <a:ext cx="838220" cy="620971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03</a:t>
            </a:r>
            <a:endParaRPr lang="en-US" sz="1600" dirty="0"/>
          </a:p>
        </p:txBody>
      </p:sp>
      <p:sp>
        <p:nvSpPr>
          <p:cNvPr id="38" name="Text 30"/>
          <p:cNvSpPr/>
          <p:nvPr/>
        </p:nvSpPr>
        <p:spPr>
          <a:xfrm>
            <a:off x="6357620" y="3964699"/>
            <a:ext cx="5008245" cy="4766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4E4B22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模型与关系设计</a:t>
            </a:r>
            <a:endParaRPr lang="en-US" sz="1600" dirty="0"/>
          </a:p>
        </p:txBody>
      </p:sp>
      <p:sp>
        <p:nvSpPr>
          <p:cNvPr id="39" name="Text 31"/>
          <p:cNvSpPr/>
          <p:nvPr/>
        </p:nvSpPr>
        <p:spPr>
          <a:xfrm>
            <a:off x="154940" y="4661486"/>
            <a:ext cx="824879" cy="620971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04</a:t>
            </a:r>
            <a:endParaRPr lang="en-US" sz="1600" dirty="0"/>
          </a:p>
        </p:txBody>
      </p:sp>
      <p:sp>
        <p:nvSpPr>
          <p:cNvPr id="40" name="Text 32"/>
          <p:cNvSpPr/>
          <p:nvPr/>
        </p:nvSpPr>
        <p:spPr>
          <a:xfrm>
            <a:off x="993140" y="4759719"/>
            <a:ext cx="5008245" cy="4766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E3A1C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流程与实现</a:t>
            </a:r>
            <a:endParaRPr lang="en-US" sz="1600" dirty="0"/>
          </a:p>
        </p:txBody>
      </p:sp>
      <p:sp>
        <p:nvSpPr>
          <p:cNvPr id="41" name="Text 33"/>
          <p:cNvSpPr/>
          <p:nvPr/>
        </p:nvSpPr>
        <p:spPr>
          <a:xfrm>
            <a:off x="5519420" y="5457141"/>
            <a:ext cx="969264" cy="620971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05</a:t>
            </a:r>
            <a:endParaRPr lang="en-US" sz="1600" dirty="0"/>
          </a:p>
        </p:txBody>
      </p:sp>
      <p:sp>
        <p:nvSpPr>
          <p:cNvPr id="42" name="Text 34"/>
          <p:cNvSpPr/>
          <p:nvPr/>
        </p:nvSpPr>
        <p:spPr>
          <a:xfrm>
            <a:off x="6357620" y="5555374"/>
            <a:ext cx="5008245" cy="4766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E3A1C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权限与总结</a:t>
            </a:r>
            <a:endParaRPr lang="en-US" sz="16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ost_object_image_38503132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3019" y="177274"/>
            <a:ext cx="10141744" cy="617711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4" name="Shape 2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5" name="Shape 3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9" name="Shape 7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1" name="Shape 9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2" name="Shape 1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3" name="Shape 11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4" name="Shape 12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Shape 13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7" name="Text 15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zh-CN" altLang="en-US" sz="72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总结</a:t>
            </a:r>
            <a:r>
              <a:rPr lang="en-US" sz="72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与</a:t>
            </a:r>
            <a:r>
              <a:rPr lang="zh-CN" altLang="en-US" sz="72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创新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515235" y="1350010"/>
            <a:ext cx="7161530" cy="12554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72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9091295" y="6985"/>
            <a:ext cx="2895600" cy="6823710"/>
          </a:xfrm>
          <a:prstGeom prst="parallelogram">
            <a:avLst>
              <a:gd name="adj" fmla="val 25000"/>
            </a:avLst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4" name="Text 2"/>
          <p:cNvSpPr/>
          <p:nvPr/>
        </p:nvSpPr>
        <p:spPr>
          <a:xfrm>
            <a:off x="582930" y="455295"/>
            <a:ext cx="10151745" cy="607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权限控制：角色级安全保障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95655" y="2548890"/>
            <a:ext cx="3215640" cy="3182620"/>
          </a:xfrm>
          <a:prstGeom prst="rect">
            <a:avLst/>
          </a:prstGeom>
          <a:solidFill>
            <a:srgbClr val="FFFFFF"/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95655" y="1725295"/>
            <a:ext cx="3215640" cy="762000"/>
          </a:xfrm>
          <a:prstGeom prst="rect">
            <a:avLst/>
          </a:prstGeom>
          <a:solidFill>
            <a:srgbClr val="402E7F"/>
          </a:solidFill>
        </p:spPr>
      </p:sp>
      <p:sp>
        <p:nvSpPr>
          <p:cNvPr id="7" name="Shape 5"/>
          <p:cNvSpPr/>
          <p:nvPr/>
        </p:nvSpPr>
        <p:spPr>
          <a:xfrm>
            <a:off x="4313555" y="2548890"/>
            <a:ext cx="3215640" cy="3182620"/>
          </a:xfrm>
          <a:prstGeom prst="rect">
            <a:avLst/>
          </a:prstGeom>
          <a:solidFill>
            <a:srgbClr val="FFFFFF"/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4313555" y="1725295"/>
            <a:ext cx="3215640" cy="762000"/>
          </a:xfrm>
          <a:prstGeom prst="rect">
            <a:avLst/>
          </a:prstGeom>
          <a:solidFill>
            <a:srgbClr val="402E7F"/>
          </a:solidFill>
        </p:spPr>
      </p:sp>
      <p:sp>
        <p:nvSpPr>
          <p:cNvPr id="9" name="Shape 7"/>
          <p:cNvSpPr/>
          <p:nvPr/>
        </p:nvSpPr>
        <p:spPr>
          <a:xfrm>
            <a:off x="7831455" y="2548890"/>
            <a:ext cx="3215640" cy="3182620"/>
          </a:xfrm>
          <a:prstGeom prst="rect">
            <a:avLst/>
          </a:prstGeom>
          <a:solidFill>
            <a:srgbClr val="FFFFFF"/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831455" y="1725295"/>
            <a:ext cx="3215640" cy="762000"/>
          </a:xfrm>
          <a:prstGeom prst="rect">
            <a:avLst/>
          </a:prstGeom>
          <a:solidFill>
            <a:srgbClr val="402E7F"/>
          </a:solidFill>
        </p:spPr>
      </p:sp>
      <p:sp>
        <p:nvSpPr>
          <p:cNvPr id="11" name="Text 9"/>
          <p:cNvSpPr/>
          <p:nvPr/>
        </p:nvSpPr>
        <p:spPr>
          <a:xfrm>
            <a:off x="932815" y="1778000"/>
            <a:ext cx="2941320" cy="4152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角色划分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22020" y="2700020"/>
            <a:ext cx="2941955" cy="13592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系统定义患者、医生、收费员、管理员四类角色，每类角色对应不同菜单集与数据范围，实现最小权限原则。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450715" y="1778000"/>
            <a:ext cx="2941320" cy="4152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行级权限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439920" y="2700020"/>
            <a:ext cx="2941955" cy="13592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医生仅查看本科室患者病历，收费员仅见当日缴费记录，管理员可跨科室统计，通过视图与过滤器实现行级控制。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968615" y="1778000"/>
            <a:ext cx="2941320" cy="4152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审计日志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957820" y="2700020"/>
            <a:ext cx="2941955" cy="13592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6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所有敏感操作写入审计表，包括操作用户、时间、IP及前后值，支持事后追溯，满足医院对数据安全合规要求。</a:t>
            </a:r>
            <a:endParaRPr lang="en-US" sz="16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4" name="Text 2"/>
          <p:cNvSpPr/>
          <p:nvPr/>
        </p:nvSpPr>
        <p:spPr>
          <a:xfrm>
            <a:off x="582930" y="45529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创新点总结</a:t>
            </a:r>
            <a:endParaRPr 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706041" y="1988344"/>
            <a:ext cx="10779919" cy="341503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创新点一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以“数据驱动流程”为核心的数据库设计思想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在本系统设计过程中，数据库并未被简单地视为业务结果的存储工具，而是被定位为业务流程的核心驱动者。系统通过对预约状态、就诊状态和缴费状态等关键数据的统一管理，使门诊业务流程能够通过数据状态的变化自然推进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例如，患者是否完成就诊、是否进入缴费环节，均通过数据库中相关记录的状态体现，而非依赖额外的人工判断或程序逻辑。这种设计方式使数据库不仅承担数据存储职能，同时参与业务流程的组织与控制。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通过引入数据驱动流程的设计思想，系统能够更加真实地反映医院门诊业务的运行逻辑，体现数据库在信息系统中的核心地位，也提升了整体系统结构的清晰性和可维护性。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4" name="Text 2"/>
          <p:cNvSpPr/>
          <p:nvPr/>
        </p:nvSpPr>
        <p:spPr>
          <a:xfrm>
            <a:off x="582930" y="45529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创新点总结</a:t>
            </a:r>
            <a:endParaRPr 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582930" y="1976438"/>
            <a:ext cx="11029950" cy="341503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创新点二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以“一次完整就诊”为核心业务单元的建模方式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在系统建模过程中，本项目并未将预约、就诊和缴费等功能割裂为彼此独立的模块，而是从业务角度出发，将“一次完整就诊过程”作为核心业务单元进行设计。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通过就诊记录这一核心实体，将患者、医生、诊室以及后续的缴费信息进行集中关联，使数据库结构更加贴合真实医院门诊业务。每一条就诊记录对应一次完整的医疗服务过程，能够清晰反映患者在医院中的实际就诊轨迹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这种以业务事件为中心的建模方式，有助于减少数据结构的分散性，使系统逻辑更加直观，同时也为后续功能扩展（如处方管理、检查记录等）提供了良好的结构基础。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4" name="Text 2"/>
          <p:cNvSpPr/>
          <p:nvPr/>
        </p:nvSpPr>
        <p:spPr>
          <a:xfrm>
            <a:off x="582930" y="45529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创新点总结</a:t>
            </a:r>
            <a:endParaRPr 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582930" y="2083594"/>
            <a:ext cx="11113294" cy="313817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创新点三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在数据库层面实现真实的角色与权限隔离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在本系统中，角色区分不仅体现在业务逻辑层面，还进一步落实到数据库权限控制层面。通过为不同角色用户设置不同的数据访问权限，实现了数据库层面的真实权限隔离。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例如，管理人员可以对系统中的全部数据进行查询和管理，而收费人员仅能访问与缴费业务相关的数据表，无法接触患者隐私或医生信息。这种权限控制方式使系统在安全性方面更加接近真实应用系统。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通过在实验中引入数据库权限管理机制，系统展示了数据库在数据安全和访问控制方面的重要作用，使实验内容从基础数据操作提升到综合数据库管理层面。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4" name="Text 2"/>
          <p:cNvSpPr/>
          <p:nvPr/>
        </p:nvSpPr>
        <p:spPr>
          <a:xfrm>
            <a:off x="582930" y="45529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创新点总结</a:t>
            </a:r>
            <a:endParaRPr 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604838" y="2297906"/>
            <a:ext cx="10982325" cy="2861310"/>
          </a:xfrm>
          <a:prstGeom prst="rect">
            <a:avLst/>
          </a:prstGeom>
        </p:spPr>
        <p:txBody>
          <a:bodyPr wrap="square" rtlCol="0" anchor="t">
            <a:noAutofit/>
          </a:bodyPr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创新点四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具有明确扩展方向的数据库结构设计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在满足当前实验功能需求的基础上，本系统在数据库结构设计时充分考虑了系统的可扩展性。各核心实体之间的关系划分清晰，避免将过多业务信息集中在单一数据表中，为后续功能扩展预留了空间。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例如，在现有结构基础上，可以较为自然地扩展药品管理、处方明细、用户身份认证等模块，而无需对原有数据库结构进行大规模调整。这种设计思路有助于降低系统后期维护和扩展的成本。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  <a:p>
            <a:r>
              <a:rPr lang="zh-CN" altLang="en-US"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2"/>
              </a:rPr>
              <a:t>通过强调数据库结构的可扩展性，系统不仅满足了课程实验要求，也体现了对实际应用系统生命周期的基本考虑。</a:t>
            </a:r>
            <a:endParaRPr lang="zh-CN" altLang="en-US"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4" name="Shape 2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5" name="Shape 3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9" name="Shape 7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1" name="Shape 9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2" name="Shape 1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3" name="Shape 11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4" name="Shape 12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Shape 13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2406015" y="2022475"/>
            <a:ext cx="7379970" cy="181165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感谢观看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4" name="Shape 2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5" name="Shape 3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9" name="Shape 7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1" name="Shape 9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2" name="Shape 1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3" name="Shape 11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4" name="Shape 12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Shape 13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7" name="Text 15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项目背景与需求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515235" y="1350010"/>
            <a:ext cx="7161530" cy="12554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72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288925" y="1409065"/>
            <a:ext cx="4622165" cy="5182235"/>
          </a:xfrm>
          <a:prstGeom prst="rect">
            <a:avLst/>
          </a:prstGeom>
          <a:gradFill flip="none" rotWithShape="1">
            <a:gsLst>
              <a:gs pos="0">
                <a:srgbClr val="673563"/>
              </a:gs>
              <a:gs pos="100000">
                <a:srgbClr val="9B5095"/>
              </a:gs>
            </a:gsLst>
            <a:lin ang="0" scaled="1"/>
          </a:gradFill>
        </p:spPr>
      </p:sp>
      <p:sp>
        <p:nvSpPr>
          <p:cNvPr id="4" name="Text 2"/>
          <p:cNvSpPr/>
          <p:nvPr/>
        </p:nvSpPr>
        <p:spPr>
          <a:xfrm>
            <a:off x="582930" y="455295"/>
            <a:ext cx="10151745" cy="607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项目背景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16200000" flipH="1" flipV="1">
            <a:off x="10252710" y="60960"/>
            <a:ext cx="2007870" cy="1886585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402E7F"/>
          </a:solidFill>
        </p:spPr>
      </p:sp>
      <p:sp>
        <p:nvSpPr>
          <p:cNvPr id="6" name="Shape 4"/>
          <p:cNvSpPr/>
          <p:nvPr/>
        </p:nvSpPr>
        <p:spPr>
          <a:xfrm>
            <a:off x="5348605" y="1423670"/>
            <a:ext cx="6152515" cy="2171065"/>
          </a:xfrm>
          <a:prstGeom prst="rect">
            <a:avLst/>
          </a:prstGeom>
          <a:solidFill>
            <a:srgbClr val="FFFFFF"/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348605" y="3867150"/>
            <a:ext cx="6152515" cy="2171065"/>
          </a:xfrm>
          <a:prstGeom prst="rect">
            <a:avLst/>
          </a:prstGeom>
          <a:solidFill>
            <a:srgbClr val="FFFFFF"/>
          </a:solidFill>
          <a:ln w="19050">
            <a:solidFill>
              <a:srgbClr val="402E7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523230" y="1579880"/>
            <a:ext cx="5800725" cy="4152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传统模式分散存储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42480" y="1880870"/>
            <a:ext cx="5705757" cy="8169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7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患者信息、挂号、就诊、结算等数据散落在不同表格或系统中，导致数据冗余、更新不同步，难以形成统一视图，影响医生决策与患者体验。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23230" y="4023360"/>
            <a:ext cx="5800725" cy="4152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数据一致性与效率瓶颈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42480" y="4324350"/>
            <a:ext cx="5705757" cy="8169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7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手工对账和重复录入增加出错概率，统计报表需人工汇总，响应慢；高峰期排队长、信息查询慢，无法满足现代医院高效管理需求。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Text 1"/>
          <p:cNvSpPr/>
          <p:nvPr/>
        </p:nvSpPr>
        <p:spPr>
          <a:xfrm>
            <a:off x="582930" y="455295"/>
            <a:ext cx="10151745" cy="607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需求分析：多角色差异需求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flipH="1" flipV="1">
            <a:off x="-11430" y="6449060"/>
            <a:ext cx="12211685" cy="408940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402E7F"/>
          </a:solidFill>
        </p:spPr>
      </p:sp>
      <p:sp>
        <p:nvSpPr>
          <p:cNvPr id="5" name="Text 3"/>
          <p:cNvSpPr/>
          <p:nvPr/>
        </p:nvSpPr>
        <p:spPr>
          <a:xfrm>
            <a:off x="4415155" y="1295400"/>
            <a:ext cx="3501390" cy="5264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患者需求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415155" y="1663065"/>
            <a:ext cx="3501390" cy="200469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患者希望线上预约、实时查看排队进度、一次性完成缴费，减少窗口往返；个人信息修改便捷，历史就诊记录随时可查。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01370" y="3879850"/>
            <a:ext cx="3501390" cy="5264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医生需求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01370" y="4247515"/>
            <a:ext cx="3501390" cy="200469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医生需要快速调阅患者既往病史、过敏信息及检查报告，支持电子病历结构化录入，并能即时开具处方、申请检验。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969250" y="3879850"/>
            <a:ext cx="3501390" cy="5264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管理需求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969250" y="4247515"/>
            <a:ext cx="3501390" cy="200469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管理层关注门诊流量、科室效率、收入结构等关键指标，要求系统提供多维度统计与可视化图表，辅助精细化运营决策。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gradFill flip="none" rotWithShape="1">
            <a:gsLst>
              <a:gs pos="0">
                <a:srgbClr val="D7B1D4"/>
              </a:gs>
              <a:gs pos="34000">
                <a:srgbClr val="BC7DB7"/>
              </a:gs>
              <a:gs pos="100000">
                <a:srgbClr val="30225F"/>
              </a:gs>
            </a:gsLst>
            <a:lin ang="13500000" scaled="1"/>
          </a:gradFill>
        </p:spPr>
      </p:sp>
      <p:sp>
        <p:nvSpPr>
          <p:cNvPr id="4" name="Shape 2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5" name="Shape 3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7" name="Shape 5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9" name="Shape 7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1" name="Shape 9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2" name="Shape 1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13" name="Shape 11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4" name="Shape 12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5" name="Shape 13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7" name="Text 15"/>
          <p:cNvSpPr/>
          <p:nvPr/>
        </p:nvSpPr>
        <p:spPr>
          <a:xfrm>
            <a:off x="1863725" y="2687320"/>
            <a:ext cx="9500394" cy="230695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功能与数据库总体设计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515235" y="1350010"/>
            <a:ext cx="7161530" cy="12554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72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292735" y="295275"/>
            <a:ext cx="558800" cy="55880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Shape 1"/>
          <p:cNvSpPr/>
          <p:nvPr/>
        </p:nvSpPr>
        <p:spPr>
          <a:xfrm>
            <a:off x="-317" y="1315085"/>
            <a:ext cx="12219305" cy="2346960"/>
          </a:xfrm>
          <a:prstGeom prst="rect">
            <a:avLst/>
          </a:prstGeom>
          <a:solidFill>
            <a:srgbClr val="533D78"/>
          </a:solidFill>
        </p:spPr>
      </p:sp>
      <p:sp>
        <p:nvSpPr>
          <p:cNvPr id="4" name="Shape 2"/>
          <p:cNvSpPr/>
          <p:nvPr/>
        </p:nvSpPr>
        <p:spPr>
          <a:xfrm>
            <a:off x="137160" y="6585585"/>
            <a:ext cx="163338" cy="153035"/>
          </a:xfrm>
          <a:prstGeom prst="rect">
            <a:avLst/>
          </a:prstGeom>
          <a:solidFill>
            <a:srgbClr val="402E7F"/>
          </a:solidFill>
        </p:spPr>
      </p:sp>
      <p:sp>
        <p:nvSpPr>
          <p:cNvPr id="5" name="Shape 3"/>
          <p:cNvSpPr/>
          <p:nvPr/>
        </p:nvSpPr>
        <p:spPr>
          <a:xfrm>
            <a:off x="411091" y="6585585"/>
            <a:ext cx="163338" cy="153035"/>
          </a:xfrm>
          <a:prstGeom prst="rect">
            <a:avLst/>
          </a:prstGeom>
          <a:solidFill>
            <a:srgbClr val="402E7F"/>
          </a:solidFill>
        </p:spPr>
      </p:sp>
      <p:sp>
        <p:nvSpPr>
          <p:cNvPr id="6" name="Shape 4"/>
          <p:cNvSpPr/>
          <p:nvPr/>
        </p:nvSpPr>
        <p:spPr>
          <a:xfrm>
            <a:off x="685022" y="6585585"/>
            <a:ext cx="163338" cy="153035"/>
          </a:xfrm>
          <a:prstGeom prst="rect">
            <a:avLst/>
          </a:prstGeom>
          <a:solidFill>
            <a:srgbClr val="402E7F"/>
          </a:solidFill>
        </p:spPr>
      </p:sp>
      <p:sp>
        <p:nvSpPr>
          <p:cNvPr id="7" name="Shape 5"/>
          <p:cNvSpPr/>
          <p:nvPr/>
        </p:nvSpPr>
        <p:spPr>
          <a:xfrm rot="2100000">
            <a:off x="11135360" y="2754630"/>
            <a:ext cx="824865" cy="824865"/>
          </a:xfrm>
          <a:custGeom>
            <a:avLst/>
            <a:gdLst/>
            <a:ahLst/>
            <a:cxnLst/>
            <a:rect l="l" t="t" r="r" b="b"/>
            <a:pathLst>
              <a:path w="824865" h="824865">
                <a:moveTo>
                  <a:pt x="302210" y="810474"/>
                </a:moveTo>
                <a:cubicBezTo>
                  <a:pt x="302210" y="810474"/>
                  <a:pt x="302210" y="810474"/>
                  <a:pt x="522654" y="810474"/>
                </a:cubicBezTo>
                <a:cubicBezTo>
                  <a:pt x="487932" y="820068"/>
                  <a:pt x="450788" y="824865"/>
                  <a:pt x="412028" y="824865"/>
                </a:cubicBezTo>
                <a:cubicBezTo>
                  <a:pt x="374077" y="824865"/>
                  <a:pt x="336932" y="820068"/>
                  <a:pt x="302210" y="810474"/>
                </a:cubicBezTo>
                <a:close/>
                <a:moveTo>
                  <a:pt x="205398" y="769264"/>
                </a:moveTo>
                <a:lnTo>
                  <a:pt x="618812" y="769264"/>
                </a:lnTo>
                <a:cubicBezTo>
                  <a:pt x="601889" y="778831"/>
                  <a:pt x="584965" y="787600"/>
                  <a:pt x="566430" y="794775"/>
                </a:cubicBezTo>
                <a:cubicBezTo>
                  <a:pt x="566430" y="794775"/>
                  <a:pt x="566430" y="794775"/>
                  <a:pt x="256974" y="794775"/>
                </a:cubicBezTo>
                <a:cubicBezTo>
                  <a:pt x="239245" y="787600"/>
                  <a:pt x="221516" y="778831"/>
                  <a:pt x="205398" y="769264"/>
                </a:cubicBezTo>
                <a:close/>
                <a:moveTo>
                  <a:pt x="147180" y="728707"/>
                </a:moveTo>
                <a:lnTo>
                  <a:pt x="677030" y="728707"/>
                </a:lnTo>
                <a:cubicBezTo>
                  <a:pt x="665740" y="737528"/>
                  <a:pt x="654449" y="745546"/>
                  <a:pt x="643159" y="753564"/>
                </a:cubicBezTo>
                <a:cubicBezTo>
                  <a:pt x="643159" y="753564"/>
                  <a:pt x="643159" y="753564"/>
                  <a:pt x="181052" y="753564"/>
                </a:cubicBezTo>
                <a:cubicBezTo>
                  <a:pt x="168955" y="745546"/>
                  <a:pt x="157664" y="737528"/>
                  <a:pt x="147180" y="728707"/>
                </a:cubicBezTo>
                <a:close/>
                <a:moveTo>
                  <a:pt x="105316" y="687497"/>
                </a:moveTo>
                <a:lnTo>
                  <a:pt x="718895" y="687497"/>
                </a:lnTo>
                <a:cubicBezTo>
                  <a:pt x="710832" y="696491"/>
                  <a:pt x="702769" y="705485"/>
                  <a:pt x="693900" y="713662"/>
                </a:cubicBezTo>
                <a:cubicBezTo>
                  <a:pt x="693900" y="713662"/>
                  <a:pt x="693900" y="713662"/>
                  <a:pt x="130310" y="713662"/>
                </a:cubicBezTo>
                <a:cubicBezTo>
                  <a:pt x="121441" y="705485"/>
                  <a:pt x="112572" y="696491"/>
                  <a:pt x="105316" y="687497"/>
                </a:cubicBezTo>
                <a:close/>
                <a:moveTo>
                  <a:pt x="73263" y="647595"/>
                </a:moveTo>
                <a:lnTo>
                  <a:pt x="751601" y="647595"/>
                </a:lnTo>
                <a:cubicBezTo>
                  <a:pt x="745149" y="656415"/>
                  <a:pt x="739503" y="664433"/>
                  <a:pt x="732243" y="672452"/>
                </a:cubicBezTo>
                <a:cubicBezTo>
                  <a:pt x="732243" y="672452"/>
                  <a:pt x="732243" y="672452"/>
                  <a:pt x="91814" y="672452"/>
                </a:cubicBezTo>
                <a:cubicBezTo>
                  <a:pt x="85362" y="664433"/>
                  <a:pt x="78909" y="656415"/>
                  <a:pt x="73263" y="647595"/>
                </a:cubicBezTo>
                <a:close/>
                <a:moveTo>
                  <a:pt x="48406" y="606384"/>
                </a:moveTo>
                <a:lnTo>
                  <a:pt x="776459" y="606384"/>
                </a:lnTo>
                <a:cubicBezTo>
                  <a:pt x="771621" y="615153"/>
                  <a:pt x="766784" y="623923"/>
                  <a:pt x="761140" y="631895"/>
                </a:cubicBezTo>
                <a:cubicBezTo>
                  <a:pt x="761140" y="631895"/>
                  <a:pt x="761140" y="631895"/>
                  <a:pt x="62918" y="631895"/>
                </a:cubicBezTo>
                <a:cubicBezTo>
                  <a:pt x="58081" y="623923"/>
                  <a:pt x="53243" y="615153"/>
                  <a:pt x="48406" y="606384"/>
                </a:cubicBezTo>
                <a:close/>
                <a:moveTo>
                  <a:pt x="28782" y="565827"/>
                </a:moveTo>
                <a:lnTo>
                  <a:pt x="794774" y="565827"/>
                </a:lnTo>
                <a:cubicBezTo>
                  <a:pt x="791549" y="573846"/>
                  <a:pt x="787518" y="582666"/>
                  <a:pt x="783486" y="590685"/>
                </a:cubicBezTo>
                <a:cubicBezTo>
                  <a:pt x="783486" y="590685"/>
                  <a:pt x="783486" y="590685"/>
                  <a:pt x="40070" y="590685"/>
                </a:cubicBezTo>
                <a:cubicBezTo>
                  <a:pt x="36038" y="582666"/>
                  <a:pt x="32813" y="573846"/>
                  <a:pt x="28782" y="565827"/>
                </a:cubicBezTo>
                <a:close/>
                <a:moveTo>
                  <a:pt x="15045" y="524617"/>
                </a:moveTo>
                <a:lnTo>
                  <a:pt x="809166" y="524617"/>
                </a:lnTo>
                <a:cubicBezTo>
                  <a:pt x="806747" y="533611"/>
                  <a:pt x="803522" y="542606"/>
                  <a:pt x="800298" y="550782"/>
                </a:cubicBezTo>
                <a:cubicBezTo>
                  <a:pt x="800298" y="550782"/>
                  <a:pt x="800298" y="550782"/>
                  <a:pt x="23107" y="550782"/>
                </a:cubicBezTo>
                <a:cubicBezTo>
                  <a:pt x="19882" y="542606"/>
                  <a:pt x="17464" y="533611"/>
                  <a:pt x="15045" y="524617"/>
                </a:cubicBezTo>
                <a:close/>
                <a:moveTo>
                  <a:pt x="5233" y="484715"/>
                </a:moveTo>
                <a:lnTo>
                  <a:pt x="818323" y="484715"/>
                </a:lnTo>
                <a:cubicBezTo>
                  <a:pt x="816710" y="492733"/>
                  <a:pt x="815097" y="501553"/>
                  <a:pt x="813483" y="509572"/>
                </a:cubicBezTo>
                <a:cubicBezTo>
                  <a:pt x="813483" y="509572"/>
                  <a:pt x="813483" y="509572"/>
                  <a:pt x="10879" y="509572"/>
                </a:cubicBezTo>
                <a:cubicBezTo>
                  <a:pt x="9266" y="501553"/>
                  <a:pt x="6846" y="492733"/>
                  <a:pt x="5233" y="484715"/>
                </a:cubicBezTo>
                <a:close/>
                <a:moveTo>
                  <a:pt x="654" y="443504"/>
                </a:moveTo>
                <a:lnTo>
                  <a:pt x="824211" y="443504"/>
                </a:lnTo>
                <a:cubicBezTo>
                  <a:pt x="823404" y="452274"/>
                  <a:pt x="822597" y="461043"/>
                  <a:pt x="820984" y="469016"/>
                </a:cubicBezTo>
                <a:cubicBezTo>
                  <a:pt x="820984" y="469016"/>
                  <a:pt x="820984" y="469016"/>
                  <a:pt x="3880" y="469016"/>
                </a:cubicBezTo>
                <a:cubicBezTo>
                  <a:pt x="2267" y="461043"/>
                  <a:pt x="1461" y="452274"/>
                  <a:pt x="654" y="443504"/>
                </a:cubicBezTo>
                <a:close/>
                <a:moveTo>
                  <a:pt x="0" y="402948"/>
                </a:moveTo>
                <a:cubicBezTo>
                  <a:pt x="0" y="402948"/>
                  <a:pt x="0" y="402948"/>
                  <a:pt x="824865" y="402948"/>
                </a:cubicBezTo>
                <a:cubicBezTo>
                  <a:pt x="824865" y="406218"/>
                  <a:pt x="824865" y="408671"/>
                  <a:pt x="824865" y="411942"/>
                </a:cubicBezTo>
                <a:cubicBezTo>
                  <a:pt x="824865" y="417666"/>
                  <a:pt x="824865" y="423389"/>
                  <a:pt x="824865" y="429113"/>
                </a:cubicBezTo>
                <a:cubicBezTo>
                  <a:pt x="824865" y="429113"/>
                  <a:pt x="824865" y="429113"/>
                  <a:pt x="0" y="429113"/>
                </a:cubicBezTo>
                <a:cubicBezTo>
                  <a:pt x="0" y="423389"/>
                  <a:pt x="0" y="417666"/>
                  <a:pt x="0" y="411942"/>
                </a:cubicBezTo>
                <a:cubicBezTo>
                  <a:pt x="0" y="408671"/>
                  <a:pt x="0" y="406218"/>
                  <a:pt x="0" y="402948"/>
                </a:cubicBezTo>
                <a:close/>
                <a:moveTo>
                  <a:pt x="2267" y="361737"/>
                </a:moveTo>
                <a:lnTo>
                  <a:pt x="821791" y="361737"/>
                </a:lnTo>
                <a:cubicBezTo>
                  <a:pt x="823404" y="370731"/>
                  <a:pt x="823404" y="378908"/>
                  <a:pt x="824211" y="387903"/>
                </a:cubicBezTo>
                <a:cubicBezTo>
                  <a:pt x="824211" y="387903"/>
                  <a:pt x="824211" y="387903"/>
                  <a:pt x="654" y="387903"/>
                </a:cubicBezTo>
                <a:cubicBezTo>
                  <a:pt x="654" y="378908"/>
                  <a:pt x="1461" y="370731"/>
                  <a:pt x="2267" y="361737"/>
                </a:cubicBezTo>
                <a:close/>
                <a:moveTo>
                  <a:pt x="9416" y="321835"/>
                </a:moveTo>
                <a:lnTo>
                  <a:pt x="814795" y="321835"/>
                </a:lnTo>
                <a:cubicBezTo>
                  <a:pt x="816407" y="329807"/>
                  <a:pt x="818020" y="338577"/>
                  <a:pt x="819632" y="347347"/>
                </a:cubicBezTo>
                <a:cubicBezTo>
                  <a:pt x="819632" y="347347"/>
                  <a:pt x="819632" y="347347"/>
                  <a:pt x="4579" y="347347"/>
                </a:cubicBezTo>
                <a:cubicBezTo>
                  <a:pt x="6191" y="338577"/>
                  <a:pt x="7803" y="329807"/>
                  <a:pt x="9416" y="321835"/>
                </a:cubicBezTo>
                <a:close/>
                <a:moveTo>
                  <a:pt x="20993" y="280624"/>
                </a:moveTo>
                <a:lnTo>
                  <a:pt x="803872" y="280624"/>
                </a:lnTo>
                <a:cubicBezTo>
                  <a:pt x="806290" y="289394"/>
                  <a:pt x="808709" y="297366"/>
                  <a:pt x="811128" y="306136"/>
                </a:cubicBezTo>
                <a:cubicBezTo>
                  <a:pt x="811128" y="306136"/>
                  <a:pt x="811128" y="306136"/>
                  <a:pt x="13737" y="306136"/>
                </a:cubicBezTo>
                <a:cubicBezTo>
                  <a:pt x="15349" y="297366"/>
                  <a:pt x="18574" y="289394"/>
                  <a:pt x="20993" y="280624"/>
                </a:cubicBezTo>
                <a:close/>
                <a:moveTo>
                  <a:pt x="36650" y="240068"/>
                </a:moveTo>
                <a:lnTo>
                  <a:pt x="786753" y="240068"/>
                </a:lnTo>
                <a:cubicBezTo>
                  <a:pt x="790786" y="248245"/>
                  <a:pt x="794819" y="257239"/>
                  <a:pt x="798045" y="266233"/>
                </a:cubicBezTo>
                <a:cubicBezTo>
                  <a:pt x="798045" y="266233"/>
                  <a:pt x="798045" y="266233"/>
                  <a:pt x="26165" y="266233"/>
                </a:cubicBezTo>
                <a:cubicBezTo>
                  <a:pt x="29391" y="257239"/>
                  <a:pt x="32617" y="248245"/>
                  <a:pt x="36650" y="240068"/>
                </a:cubicBezTo>
                <a:close/>
                <a:moveTo>
                  <a:pt x="58992" y="198858"/>
                </a:moveTo>
                <a:lnTo>
                  <a:pt x="766024" y="198858"/>
                </a:lnTo>
                <a:cubicBezTo>
                  <a:pt x="770861" y="207852"/>
                  <a:pt x="775698" y="216029"/>
                  <a:pt x="779729" y="225023"/>
                </a:cubicBezTo>
                <a:cubicBezTo>
                  <a:pt x="779729" y="225023"/>
                  <a:pt x="779729" y="225023"/>
                  <a:pt x="44481" y="225023"/>
                </a:cubicBezTo>
                <a:cubicBezTo>
                  <a:pt x="49318" y="216029"/>
                  <a:pt x="54155" y="207852"/>
                  <a:pt x="58992" y="198858"/>
                </a:cubicBezTo>
                <a:close/>
                <a:moveTo>
                  <a:pt x="87222" y="158955"/>
                </a:moveTo>
                <a:lnTo>
                  <a:pt x="737643" y="158955"/>
                </a:lnTo>
                <a:cubicBezTo>
                  <a:pt x="744091" y="166928"/>
                  <a:pt x="750539" y="175697"/>
                  <a:pt x="756181" y="184467"/>
                </a:cubicBezTo>
                <a:cubicBezTo>
                  <a:pt x="756181" y="184467"/>
                  <a:pt x="756181" y="184467"/>
                  <a:pt x="68684" y="184467"/>
                </a:cubicBezTo>
                <a:cubicBezTo>
                  <a:pt x="74326" y="175697"/>
                  <a:pt x="80774" y="166928"/>
                  <a:pt x="87222" y="158955"/>
                </a:cubicBezTo>
                <a:close/>
                <a:moveTo>
                  <a:pt x="122970" y="118399"/>
                </a:moveTo>
                <a:cubicBezTo>
                  <a:pt x="122970" y="118399"/>
                  <a:pt x="122970" y="118399"/>
                  <a:pt x="701241" y="118399"/>
                </a:cubicBezTo>
                <a:cubicBezTo>
                  <a:pt x="709306" y="126417"/>
                  <a:pt x="717371" y="134435"/>
                  <a:pt x="725436" y="143256"/>
                </a:cubicBezTo>
                <a:cubicBezTo>
                  <a:pt x="725436" y="143256"/>
                  <a:pt x="725436" y="143256"/>
                  <a:pt x="98774" y="143256"/>
                </a:cubicBezTo>
                <a:cubicBezTo>
                  <a:pt x="106033" y="134435"/>
                  <a:pt x="114098" y="126417"/>
                  <a:pt x="122970" y="118399"/>
                </a:cubicBezTo>
                <a:close/>
                <a:moveTo>
                  <a:pt x="170796" y="77188"/>
                </a:moveTo>
                <a:lnTo>
                  <a:pt x="653262" y="77188"/>
                </a:lnTo>
                <a:cubicBezTo>
                  <a:pt x="664557" y="85365"/>
                  <a:pt x="675045" y="94360"/>
                  <a:pt x="685534" y="103354"/>
                </a:cubicBezTo>
                <a:cubicBezTo>
                  <a:pt x="685534" y="103354"/>
                  <a:pt x="685534" y="103354"/>
                  <a:pt x="139331" y="103354"/>
                </a:cubicBezTo>
                <a:cubicBezTo>
                  <a:pt x="149012" y="94360"/>
                  <a:pt x="160308" y="85365"/>
                  <a:pt x="170796" y="77188"/>
                </a:cubicBezTo>
                <a:close/>
                <a:moveTo>
                  <a:pt x="241190" y="37286"/>
                </a:moveTo>
                <a:lnTo>
                  <a:pt x="583021" y="37286"/>
                </a:lnTo>
                <a:cubicBezTo>
                  <a:pt x="599951" y="44502"/>
                  <a:pt x="615269" y="52521"/>
                  <a:pt x="630586" y="62143"/>
                </a:cubicBezTo>
                <a:cubicBezTo>
                  <a:pt x="630586" y="62143"/>
                  <a:pt x="630586" y="62143"/>
                  <a:pt x="193624" y="62143"/>
                </a:cubicBezTo>
                <a:cubicBezTo>
                  <a:pt x="208941" y="52521"/>
                  <a:pt x="225066" y="44502"/>
                  <a:pt x="241190" y="37286"/>
                </a:cubicBezTo>
                <a:close/>
                <a:moveTo>
                  <a:pt x="411778" y="0"/>
                </a:moveTo>
                <a:cubicBezTo>
                  <a:pt x="458570" y="0"/>
                  <a:pt x="502942" y="7196"/>
                  <a:pt x="544894" y="21587"/>
                </a:cubicBezTo>
                <a:cubicBezTo>
                  <a:pt x="544894" y="21587"/>
                  <a:pt x="544894" y="21587"/>
                  <a:pt x="278661" y="21587"/>
                </a:cubicBezTo>
                <a:cubicBezTo>
                  <a:pt x="320613" y="7196"/>
                  <a:pt x="365792" y="0"/>
                  <a:pt x="411778" y="0"/>
                </a:cubicBezTo>
                <a:close/>
              </a:path>
            </a:pathLst>
          </a:custGeom>
          <a:gradFill flip="none" rotWithShape="1">
            <a:gsLst>
              <a:gs pos="0">
                <a:srgbClr val="BC7DB7">
                  <a:alpha val="34000"/>
                </a:srgbClr>
              </a:gs>
              <a:gs pos="76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0" scaled="1"/>
          </a:gradFill>
        </p:spPr>
      </p:sp>
      <p:sp>
        <p:nvSpPr>
          <p:cNvPr id="8" name="Text 6"/>
          <p:cNvSpPr/>
          <p:nvPr/>
        </p:nvSpPr>
        <p:spPr>
          <a:xfrm>
            <a:off x="572770" y="475615"/>
            <a:ext cx="10151745" cy="607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功能需求：六大核心能力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556000" y="1576705"/>
            <a:ext cx="8035925" cy="42862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患者信息管理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556000" y="2046605"/>
            <a:ext cx="8035925" cy="16313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统一维护患者身份、联系方式、过敏史等基础数据，支持身份证读卡快速建档与线上自助更新，确保主数据唯一准确。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00355" y="3879850"/>
            <a:ext cx="3698240" cy="526698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预约挂号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00355" y="4323837"/>
            <a:ext cx="3698240" cy="2004573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提供多途径预约（窗口、APP、小程序），实时同步号源池，支持分时段预约与退号，自动短信提醒，降低爽约率。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319270" y="3879850"/>
            <a:ext cx="3698240" cy="526698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就诊与费用结算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319270" y="4323837"/>
            <a:ext cx="3698240" cy="2004573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就诊过程自动生成电子病历、处方、检查申请；费用明细实时计算，支持医保接口直赔，患者手机一键缴费。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338185" y="3879850"/>
            <a:ext cx="3698240" cy="526698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数据统计与权限控制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338185" y="4323837"/>
            <a:ext cx="3698240" cy="2004573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后台可按科室、医生、时段生成门诊量、收入、药品占比等报表；基于角色分配菜单与数据权限，防止越权访问。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</p:spPr>
      </p:sp>
      <p:sp>
        <p:nvSpPr>
          <p:cNvPr id="3" name="Text 1"/>
          <p:cNvSpPr/>
          <p:nvPr/>
        </p:nvSpPr>
        <p:spPr>
          <a:xfrm>
            <a:off x="582930" y="455295"/>
            <a:ext cx="10151745" cy="607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数据库设计总体说明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6200000" flipH="1" flipV="1">
            <a:off x="10104120" y="-137795"/>
            <a:ext cx="1957705" cy="2233930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402E7F"/>
          </a:solidFill>
        </p:spPr>
      </p:sp>
      <p:sp>
        <p:nvSpPr>
          <p:cNvPr id="5" name="Text 3"/>
          <p:cNvSpPr/>
          <p:nvPr/>
        </p:nvSpPr>
        <p:spPr>
          <a:xfrm>
            <a:off x="938530" y="1738630"/>
            <a:ext cx="4226578" cy="546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402E7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规范化三阶段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76355" y="2719705"/>
            <a:ext cx="4236360" cy="301053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just">
              <a:lnSpc>
                <a:spcPct val="120000"/>
              </a:lnSpc>
            </a:pPr>
            <a:r>
              <a:rPr lang="en-US" sz="2000" dirty="0">
                <a:solidFill>
                  <a:srgbClr val="1E1C0D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遵循概念建模→逻辑建模→物理建模路线，先抽象实体与联系，再转换为关系模式，最后在MySQL中落地，确保结构清晰、可扩展、易维护。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1E1C0D"/>
      </a:dk1>
      <a:lt1>
        <a:srgbClr val="FFFFFF"/>
      </a:lt1>
      <a:dk2>
        <a:srgbClr val="DC62FA"/>
      </a:dk2>
      <a:lt2>
        <a:srgbClr val="E8DBCE"/>
      </a:lt2>
      <a:accent1>
        <a:srgbClr val="402E7F"/>
      </a:accent1>
      <a:accent2>
        <a:srgbClr val="BC7DB7"/>
      </a:accent2>
      <a:accent3>
        <a:srgbClr val="AF9DCD"/>
      </a:accent3>
      <a:accent4>
        <a:srgbClr val="FFFFFF"/>
      </a:accent4>
      <a:accent5>
        <a:srgbClr val="1E1C0D"/>
      </a:accent5>
      <a:accent6>
        <a:srgbClr val="00B0F0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1E1C0D"/>
      </a:dk1>
      <a:lt1>
        <a:srgbClr val="FFFFFF"/>
      </a:lt1>
      <a:dk2>
        <a:srgbClr val="DC62FA"/>
      </a:dk2>
      <a:lt2>
        <a:srgbClr val="E8DBCE"/>
      </a:lt2>
      <a:accent1>
        <a:srgbClr val="402E7F"/>
      </a:accent1>
      <a:accent2>
        <a:srgbClr val="BC7DB7"/>
      </a:accent2>
      <a:accent3>
        <a:srgbClr val="AF9DCD"/>
      </a:accent3>
      <a:accent4>
        <a:srgbClr val="FFFFFF"/>
      </a:accent4>
      <a:accent5>
        <a:srgbClr val="1E1C0D"/>
      </a:accent5>
      <a:accent6>
        <a:srgbClr val="00B0F0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4079</Words>
  <Application>WPS Office WWO_wpscloud_20260107185241-030cc62549</Application>
  <PresentationFormat>On-screen Show (16:9)</PresentationFormat>
  <Paragraphs>410</Paragraphs>
  <Slides>37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8" baseType="lpstr">
      <vt:lpstr>Arial</vt:lpstr>
      <vt:lpstr>宋体</vt:lpstr>
      <vt:lpstr>Wingdings</vt:lpstr>
      <vt:lpstr>MiSans</vt:lpstr>
      <vt:lpstr>MiSans</vt:lpstr>
      <vt:lpstr>汉仪书宋二KW</vt:lpstr>
      <vt:lpstr>Kingsoft Confetti</vt:lpstr>
      <vt:lpstr>Calibri</vt:lpstr>
      <vt:lpstr>等线</vt:lpstr>
      <vt:lpstr>汉仪中等线KW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医院门诊管理系统数据库设计与实现</dc:title>
  <dc:creator>Kimi</dc:creator>
  <dc:subject>医院门诊管理系统数据库设计与实现</dc:subject>
  <cp:lastModifiedBy>Kimi</cp:lastModifiedBy>
  <dcterms:created xsi:type="dcterms:W3CDTF">2026-01-14T15:01:54Z</dcterms:created>
  <dcterms:modified xsi:type="dcterms:W3CDTF">2026-01-14T15:01:54Z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医院门诊管理系统数据库设计与实现","ContentProducer":"001191110108MACG2KBH8F10000","ProduceID":"19bbcbf7-5b52-80ae-8000-000042de33df","ReservedCode1":"","ContentPropagator":"001191110108MACG2KBH8F20000","PropagateID":"19bbcbf7-5b52-80ae-8000-000042de33df","ReservedCode2":""}</vt:lpwstr>
  </property>
  <property fmtid="{D5CDD505-2E9C-101B-9397-08002B2CF9AE}" pid="3" name="ICV">
    <vt:lpwstr>3C62A853B5D6B75F03A06769C36FBCC1_42</vt:lpwstr>
  </property>
  <property fmtid="{D5CDD505-2E9C-101B-9397-08002B2CF9AE}" pid="4" name="KSOProductBuildVer">
    <vt:lpwstr>2052-12.9.0.24776</vt:lpwstr>
  </property>
</Properties>
</file>